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5143500" cx="9144000"/>
  <p:notesSz cx="6858000" cy="9144000"/>
  <p:embeddedFontLst>
    <p:embeddedFont>
      <p:font typeface="Robo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schemas.openxmlformats.org/officeDocument/2006/relationships/font" Target="fonts/Robo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datakind.org"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aggle.com" TargetMode="External"/><Relationship Id="rId3" Type="http://schemas.openxmlformats.org/officeDocument/2006/relationships/hyperlink" Target="http://www.drivendata.org/competitions/" TargetMode="External"/><Relationship Id="rId4" Type="http://schemas.openxmlformats.org/officeDocument/2006/relationships/hyperlink" Target="http://www.datakind.org/blog/"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sponsibledata.io/summary-of-our-discussion-on-the-risks-and-mitigations-of-releasing-data/" TargetMode="External"/><Relationship Id="rId3" Type="http://schemas.openxmlformats.org/officeDocument/2006/relationships/hyperlink" Target="http://www.nytimes.com/2015/01/31/opinion/how-bad-data-fed-the-ebola-epidemic.html?_r=3"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kaggle.com" TargetMode="External"/><Relationship Id="rId3" Type="http://schemas.openxmlformats.org/officeDocument/2006/relationships/hyperlink" Target="http://www.drivendata.org/competitions/" TargetMode="External"/><Relationship Id="rId4" Type="http://schemas.openxmlformats.org/officeDocument/2006/relationships/hyperlink" Target="http://www.datakind.org/blog/"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Welcome to class.  There are no prerequisites for these sessions, except a curiosity to learn about data science and  willingness to play with data.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5" name="Shape 11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 sz="1200" u="none" cap="none" strike="noStrike">
                <a:solidFill>
                  <a:schemeClr val="dk1"/>
                </a:solidFill>
                <a:latin typeface="Calibri"/>
                <a:ea typeface="Calibri"/>
                <a:cs typeface="Calibri"/>
                <a:sym typeface="Calibri"/>
              </a:rPr>
              <a:t>We’ll use this process as the backbone of what we do on a data science project.   You also, as part of this process, need to sanity-check the </a:t>
            </a:r>
            <a:r>
              <a:rPr lang="en" sz="1200">
                <a:solidFill>
                  <a:schemeClr val="dk1"/>
                </a:solidFill>
                <a:latin typeface="Calibri"/>
                <a:ea typeface="Calibri"/>
                <a:cs typeface="Calibri"/>
                <a:sym typeface="Calibri"/>
              </a:rPr>
              <a:t>results, in the context they’re relevant to.  This is especially important in a development data context, where data is hard to come by and may be erroneous, miss areas or demographics and potentially be older than it looks. </a:t>
            </a:r>
          </a:p>
          <a:p>
            <a:pPr indent="0" lvl="0" marL="0" marR="0" rtl="0" algn="l">
              <a:spcBef>
                <a:spcPts val="0"/>
              </a:spcBef>
              <a:buNone/>
            </a:pPr>
            <a:r>
              <a:t/>
            </a:r>
            <a:endParaRPr sz="1200">
              <a:solidFill>
                <a:schemeClr val="dk1"/>
              </a:solidFill>
              <a:latin typeface="Calibri"/>
              <a:ea typeface="Calibri"/>
              <a:cs typeface="Calibri"/>
              <a:sym typeface="Calibri"/>
            </a:endParaRPr>
          </a:p>
          <a:p>
            <a:pPr lvl="0" rtl="0">
              <a:spcBef>
                <a:spcPts val="0"/>
              </a:spcBef>
              <a:buClr>
                <a:srgbClr val="000000"/>
              </a:buClr>
              <a:buSzPct val="100000"/>
              <a:buFont typeface="Arial"/>
              <a:buNone/>
            </a:pPr>
            <a:r>
              <a:rPr lang="en" sz="1100"/>
              <a:t>You might also hear data scientists mention the OSEMN process (Obtain-Scrub-Explore-Model-Interpret):</a:t>
            </a:r>
          </a:p>
          <a:p>
            <a:pPr indent="-298450" lvl="0" marL="457200" rtl="0">
              <a:lnSpc>
                <a:spcPct val="115000"/>
              </a:lnSpc>
              <a:spcBef>
                <a:spcPts val="0"/>
              </a:spcBef>
              <a:spcAft>
                <a:spcPts val="1600"/>
              </a:spcAft>
              <a:buClr>
                <a:srgbClr val="000000"/>
              </a:buClr>
              <a:buSzPct val="100000"/>
            </a:pPr>
            <a:r>
              <a:rPr lang="en" sz="1100"/>
              <a:t>Obtain datasets</a:t>
            </a:r>
          </a:p>
          <a:p>
            <a:pPr indent="-298450" lvl="0" marL="457200" rtl="0">
              <a:lnSpc>
                <a:spcPct val="115000"/>
              </a:lnSpc>
              <a:spcBef>
                <a:spcPts val="0"/>
              </a:spcBef>
              <a:spcAft>
                <a:spcPts val="1600"/>
              </a:spcAft>
              <a:buClr>
                <a:srgbClr val="000000"/>
              </a:buClr>
              <a:buSzPct val="100000"/>
            </a:pPr>
            <a:r>
              <a:rPr lang="en" sz="1100"/>
              <a:t>Clean, combine, transform data</a:t>
            </a:r>
          </a:p>
          <a:p>
            <a:pPr indent="-298450" lvl="0" marL="457200" rtl="0">
              <a:lnSpc>
                <a:spcPct val="115000"/>
              </a:lnSpc>
              <a:spcBef>
                <a:spcPts val="0"/>
              </a:spcBef>
              <a:spcAft>
                <a:spcPts val="1600"/>
              </a:spcAft>
              <a:buClr>
                <a:srgbClr val="000000"/>
              </a:buClr>
              <a:buSzPct val="100000"/>
            </a:pPr>
            <a:r>
              <a:rPr lang="en" sz="1100"/>
              <a:t>Explore the data</a:t>
            </a:r>
          </a:p>
          <a:p>
            <a:pPr indent="-298450" lvl="0" marL="457200" rtl="0">
              <a:lnSpc>
                <a:spcPct val="115000"/>
              </a:lnSpc>
              <a:spcBef>
                <a:spcPts val="0"/>
              </a:spcBef>
              <a:spcAft>
                <a:spcPts val="1600"/>
              </a:spcAft>
              <a:buClr>
                <a:srgbClr val="000000"/>
              </a:buClr>
              <a:buSzPct val="100000"/>
            </a:pPr>
            <a:r>
              <a:rPr lang="en" sz="1100"/>
              <a:t>Try models (classification, machine learning etc)</a:t>
            </a:r>
          </a:p>
          <a:p>
            <a:pPr indent="-298450" lvl="0" marL="457200" rtl="0">
              <a:lnSpc>
                <a:spcPct val="115000"/>
              </a:lnSpc>
              <a:spcBef>
                <a:spcPts val="0"/>
              </a:spcBef>
              <a:spcAft>
                <a:spcPts val="1600"/>
              </a:spcAft>
              <a:buClr>
                <a:srgbClr val="000000"/>
              </a:buClr>
              <a:buSzPct val="100000"/>
            </a:pPr>
            <a:r>
              <a:rPr lang="en" sz="1100"/>
              <a:t>Interpret and communicate your results</a:t>
            </a:r>
          </a:p>
        </p:txBody>
      </p:sp>
      <p:sp>
        <p:nvSpPr>
          <p:cNvPr id="116" name="Shape 11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lnSpc>
                <a:spcPct val="115000"/>
              </a:lnSpc>
              <a:spcBef>
                <a:spcPts val="0"/>
              </a:spcBef>
              <a:spcAft>
                <a:spcPts val="1600"/>
              </a:spcAft>
              <a:buNone/>
            </a:pPr>
            <a:r>
              <a:rPr lang="en">
                <a:latin typeface="Roboto"/>
                <a:ea typeface="Roboto"/>
                <a:cs typeface="Roboto"/>
                <a:sym typeface="Roboto"/>
              </a:rPr>
              <a:t>Sarah Cohen (NYT) wrote that “Every good story starts with an idea, a question or an observation”.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latin typeface="Roboto"/>
                <a:ea typeface="Roboto"/>
                <a:cs typeface="Roboto"/>
                <a:sym typeface="Roboto"/>
              </a:rPr>
              <a:t>These are all data sources. Some of them are harder to get information out of than others, but they all contain data.</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4" name="Shape 13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 sz="1200">
                <a:solidFill>
                  <a:schemeClr val="dk1"/>
                </a:solidFill>
                <a:latin typeface="Calibri"/>
                <a:ea typeface="Calibri"/>
                <a:cs typeface="Calibri"/>
                <a:sym typeface="Calibri"/>
              </a:rPr>
              <a:t>Big data has</a:t>
            </a:r>
            <a:r>
              <a:rPr b="0" i="0" lang="en" sz="1200" u="none" cap="none" strike="noStrike">
                <a:solidFill>
                  <a:schemeClr val="dk1"/>
                </a:solidFill>
                <a:latin typeface="Calibri"/>
                <a:ea typeface="Calibri"/>
                <a:cs typeface="Calibri"/>
                <a:sym typeface="Calibri"/>
              </a:rPr>
              <a:t> high volume, velocity, variety and veracity. We</a:t>
            </a:r>
            <a:r>
              <a:rPr lang="en" sz="1200">
                <a:solidFill>
                  <a:schemeClr val="dk1"/>
                </a:solidFill>
                <a:latin typeface="Calibri"/>
                <a:ea typeface="Calibri"/>
                <a:cs typeface="Calibri"/>
                <a:sym typeface="Calibri"/>
              </a:rPr>
              <a:t>’ll talk about that later, but most of the data we’re looking at will fit easily on a PC. </a:t>
            </a:r>
          </a:p>
        </p:txBody>
      </p:sp>
      <p:sp>
        <p:nvSpPr>
          <p:cNvPr id="135" name="Shape 13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1" name="Shape 14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 sz="1200">
                <a:solidFill>
                  <a:schemeClr val="dk1"/>
                </a:solidFill>
                <a:latin typeface="Calibri"/>
                <a:ea typeface="Calibri"/>
                <a:cs typeface="Calibri"/>
                <a:sym typeface="Calibri"/>
              </a:rPr>
              <a:t>Data is always dirty, and usually needs cleaning.  Issues include file formats (pdfs!), badly-specified locations, human errors and differences between standards (e.g. “Tanzania” vs “Republic of Tanzania”). </a:t>
            </a:r>
          </a:p>
          <a:p>
            <a:pPr indent="0" lvl="0" marL="0" marR="0" rtl="0" algn="l">
              <a:spcBef>
                <a:spcPts val="0"/>
              </a:spcBef>
              <a:buNone/>
            </a:pPr>
            <a:r>
              <a:t/>
            </a:r>
            <a:endParaRPr sz="1200">
              <a:solidFill>
                <a:schemeClr val="dk1"/>
              </a:solidFill>
              <a:latin typeface="Calibri"/>
              <a:ea typeface="Calibri"/>
              <a:cs typeface="Calibri"/>
              <a:sym typeface="Calibri"/>
            </a:endParaRPr>
          </a:p>
          <a:p>
            <a:pPr indent="0" lvl="0" marL="0" marR="0" rtl="0" algn="l">
              <a:spcBef>
                <a:spcPts val="0"/>
              </a:spcBef>
              <a:buSzPct val="25000"/>
              <a:buNone/>
            </a:pPr>
            <a:r>
              <a:rPr lang="en" sz="1200">
                <a:solidFill>
                  <a:schemeClr val="dk1"/>
                </a:solidFill>
                <a:latin typeface="Calibri"/>
                <a:ea typeface="Calibri"/>
                <a:cs typeface="Calibri"/>
                <a:sym typeface="Calibri"/>
              </a:rPr>
              <a:t>Almost always, you end up formatting input data so it can be read into algorithms.  This is the start of a dataset that I received as an 80-page pdf.  </a:t>
            </a:r>
          </a:p>
          <a:p>
            <a:pPr indent="0" lvl="0" marL="0" marR="0" rtl="0" algn="l">
              <a:spcBef>
                <a:spcPts val="0"/>
              </a:spcBef>
              <a:buNone/>
            </a:pPr>
            <a:r>
              <a:t/>
            </a:r>
            <a:endParaRP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142" name="Shape 14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 sz="1200">
                <a:solidFill>
                  <a:schemeClr val="dk1"/>
                </a:solidFill>
                <a:latin typeface="Calibri"/>
                <a:ea typeface="Calibri"/>
                <a:cs typeface="Calibri"/>
                <a:sym typeface="Calibri"/>
              </a:rPr>
              <a:t> Once you’ve got the dataset in machine-readable form, you can start looking for more issues to deal with (e.g. these issues with different placename standards in Tanzania) and, eventually, for potentially interesting patterns. </a:t>
            </a:r>
          </a:p>
          <a:p>
            <a:pPr indent="0" lvl="0" marL="0" marR="0" rtl="0" algn="l">
              <a:spcBef>
                <a:spcPts val="0"/>
              </a:spcBef>
              <a:buNone/>
            </a:pPr>
            <a:r>
              <a:t/>
            </a:r>
            <a:endParaRPr sz="1200">
              <a:solidFill>
                <a:schemeClr val="dk1"/>
              </a:solidFill>
              <a:latin typeface="Calibri"/>
              <a:ea typeface="Calibri"/>
              <a:cs typeface="Calibri"/>
              <a:sym typeface="Calibri"/>
            </a:endParaRPr>
          </a:p>
          <a:p>
            <a:pPr indent="0" lvl="0" marL="0" marR="0" rtl="0" algn="l">
              <a:spcBef>
                <a:spcPts val="0"/>
              </a:spcBef>
              <a:buSzPct val="25000"/>
              <a:buNone/>
            </a:pPr>
            <a:r>
              <a:rPr lang="en" sz="1200">
                <a:solidFill>
                  <a:schemeClr val="dk1"/>
                </a:solidFill>
                <a:latin typeface="Calibri"/>
                <a:ea typeface="Calibri"/>
                <a:cs typeface="Calibri"/>
                <a:sym typeface="Calibri"/>
              </a:rPr>
              <a:t>Eyeballing (looking at) your data is usually a good place to start; often you have to take a subset of the whole dataset to do this, but it’s usually worth it to get a better feel for what’s contained in each dataset.  Doing quick but ugly visualisations of your data is also a good thing to do. </a:t>
            </a:r>
          </a:p>
        </p:txBody>
      </p:sp>
      <p:sp>
        <p:nvSpPr>
          <p:cNvPr id="149" name="Shape 14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 sz="1200">
                <a:solidFill>
                  <a:schemeClr val="dk1"/>
                </a:solidFill>
                <a:latin typeface="Calibri"/>
                <a:ea typeface="Calibri"/>
                <a:cs typeface="Calibri"/>
                <a:sym typeface="Calibri"/>
              </a:rPr>
              <a:t>Modelling is where we look for patterns and insights hidden in the data.  It’s where machine learning comes in. </a:t>
            </a:r>
            <a:r>
              <a:rPr b="0" i="0" lang="en" sz="1200" u="none" cap="none" strike="noStrike">
                <a:solidFill>
                  <a:schemeClr val="dk1"/>
                </a:solidFill>
                <a:latin typeface="Calibri"/>
                <a:ea typeface="Calibri"/>
                <a:cs typeface="Calibri"/>
                <a:sym typeface="Calibri"/>
              </a:rPr>
              <a:t>We’ll look later at how to learn relationships between numbers, categories and graphs.</a:t>
            </a:r>
          </a:p>
        </p:txBody>
      </p:sp>
      <p:sp>
        <p:nvSpPr>
          <p:cNvPr id="156" name="Shape 15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2" name="Shape 16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 sz="1200" u="none" cap="none" strike="noStrike">
                <a:solidFill>
                  <a:schemeClr val="dk1"/>
                </a:solidFill>
                <a:latin typeface="Calibri"/>
                <a:ea typeface="Calibri"/>
                <a:cs typeface="Calibri"/>
                <a:sym typeface="Calibri"/>
              </a:rPr>
              <a:t>We want to get this effect: ”I already knew that increased incarceration didn’t lower crime, but I wasn’t sure of the statistics. To see it on the graphs is really eye opening.” (Pandey et al, The Persuasive Power of Data Visualisation) – using whatever’s appropriate (which might or might not be visualisations).</a:t>
            </a:r>
          </a:p>
          <a:p>
            <a:pPr indent="0" lvl="0" marL="0" marR="0" rtl="0" algn="l">
              <a:spcBef>
                <a:spcPts val="0"/>
              </a:spcBef>
              <a:buNone/>
            </a:pPr>
            <a:r>
              <a:t/>
            </a:r>
            <a:endParaRPr sz="1200">
              <a:solidFill>
                <a:schemeClr val="dk1"/>
              </a:solidFill>
              <a:latin typeface="Calibri"/>
              <a:ea typeface="Calibri"/>
              <a:cs typeface="Calibri"/>
              <a:sym typeface="Calibri"/>
            </a:endParaRPr>
          </a:p>
          <a:p>
            <a:pPr indent="0" lvl="0" marL="0" marR="0" rtl="0" algn="l">
              <a:spcBef>
                <a:spcPts val="0"/>
              </a:spcBef>
              <a:buSzPct val="25000"/>
              <a:buNone/>
            </a:pPr>
            <a:r>
              <a:rPr lang="en" sz="1200">
                <a:solidFill>
                  <a:schemeClr val="dk1"/>
                </a:solidFill>
                <a:latin typeface="Calibri"/>
                <a:ea typeface="Calibri"/>
                <a:cs typeface="Calibri"/>
                <a:sym typeface="Calibri"/>
              </a:rPr>
              <a:t>We’re aiming at “ask good questions, tell good stories” - if you can do this with data, you’ve won.</a:t>
            </a:r>
          </a:p>
        </p:txBody>
      </p:sp>
      <p:sp>
        <p:nvSpPr>
          <p:cNvPr id="163" name="Shape 16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So who are these strange creatures who do data science?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rtl="0">
              <a:lnSpc>
                <a:spcPct val="115000"/>
              </a:lnSpc>
              <a:spcBef>
                <a:spcPts val="0"/>
              </a:spcBef>
              <a:buClr>
                <a:schemeClr val="dk1"/>
              </a:buClr>
              <a:buSzPct val="122222"/>
              <a:buFont typeface="Arial"/>
              <a:buNone/>
            </a:pPr>
            <a:r>
              <a:rPr lang="en" sz="900">
                <a:latin typeface="Arial"/>
                <a:ea typeface="Arial"/>
                <a:cs typeface="Arial"/>
                <a:sym typeface="Arial"/>
              </a:rPr>
              <a:t>This is Drew Conway’s data science Venn diagram. It basically says that to be a data scientist, you need to know statistics, your business area and be able to code. </a:t>
            </a:r>
          </a:p>
          <a:p>
            <a:pPr lvl="0" rtl="0">
              <a:lnSpc>
                <a:spcPct val="115000"/>
              </a:lnSpc>
              <a:spcBef>
                <a:spcPts val="0"/>
              </a:spcBef>
              <a:buClr>
                <a:schemeClr val="dk1"/>
              </a:buClr>
              <a:buFont typeface="Arial"/>
              <a:buNone/>
            </a:pPr>
            <a:r>
              <a:t/>
            </a:r>
            <a:endParaRPr sz="900"/>
          </a:p>
          <a:p>
            <a:pPr lvl="0" rtl="0">
              <a:lnSpc>
                <a:spcPct val="115000"/>
              </a:lnSpc>
              <a:spcBef>
                <a:spcPts val="0"/>
              </a:spcBef>
              <a:buClr>
                <a:schemeClr val="dk1"/>
              </a:buClr>
              <a:buSzPct val="122222"/>
              <a:buFont typeface="Arial"/>
              <a:buNone/>
            </a:pPr>
            <a:r>
              <a:rPr lang="en" sz="900">
                <a:latin typeface="Arial"/>
                <a:ea typeface="Arial"/>
                <a:cs typeface="Arial"/>
                <a:sym typeface="Arial"/>
              </a:rPr>
              <a:t>But it’s not quite like that. Many good data scientists don’t code at all, and you can build insightful visualisations without statistics.  In this course, we assume that you already have expertise in development and statistics: we’re going to concentrate more on familiarization with data science ideas and building up your coding skills.</a:t>
            </a:r>
          </a:p>
          <a:p>
            <a:pPr lvl="0" rtl="0">
              <a:spcBef>
                <a:spcPts val="0"/>
              </a:spcBef>
              <a:buNone/>
            </a:pPr>
            <a:r>
              <a:t/>
            </a:r>
            <a:endParaRPr/>
          </a:p>
        </p:txBody>
      </p:sp>
      <p:sp>
        <p:nvSpPr>
          <p:cNvPr id="175" name="Shape 175"/>
          <p:cNvSpPr txBox="1"/>
          <p:nvPr>
            <p:ph idx="12" type="sldNum"/>
          </p:nvPr>
        </p:nvSpPr>
        <p:spPr>
          <a:xfrm>
            <a:off x="3884612" y="8685213"/>
            <a:ext cx="2971799" cy="457200"/>
          </a:xfrm>
          <a:prstGeom prst="rect">
            <a:avLst/>
          </a:prstGeom>
          <a:noFill/>
          <a:ln>
            <a:noFill/>
          </a:ln>
        </p:spPr>
        <p:txBody>
          <a:bodyPr anchorCtr="0" anchor="ctr" bIns="91425" lIns="91425" rIns="91425" tIns="91425">
            <a:noAutofit/>
          </a:bodyPr>
          <a:lstStyle/>
          <a:p>
            <a:pPr lv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Just a little about what to expect in these sessions.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rtl="0">
              <a:spcBef>
                <a:spcPts val="0"/>
              </a:spcBef>
              <a:buNone/>
            </a:pPr>
            <a:r>
              <a:rPr lang="en" sz="1100"/>
              <a:t>Yes, you need to learn a bunch of theory, but there’s nothing like learning data science by doing it: you’ll handle issues you didn’t know existed, and learn many details about techniques by using them on non-sanitised data. </a:t>
            </a:r>
          </a:p>
        </p:txBody>
      </p:sp>
      <p:sp>
        <p:nvSpPr>
          <p:cNvPr id="182" name="Shape 182"/>
          <p:cNvSpPr txBox="1"/>
          <p:nvPr>
            <p:ph idx="12" type="sldNum"/>
          </p:nvPr>
        </p:nvSpPr>
        <p:spPr>
          <a:xfrm>
            <a:off x="3884612" y="8685213"/>
            <a:ext cx="2971799" cy="457200"/>
          </a:xfrm>
          <a:prstGeom prst="rect">
            <a:avLst/>
          </a:prstGeom>
          <a:noFill/>
          <a:ln>
            <a:noFill/>
          </a:ln>
        </p:spPr>
        <p:txBody>
          <a:bodyPr anchorCtr="0" anchor="ctr" bIns="91425" lIns="91425" rIns="91425" tIns="91425">
            <a:noAutofit/>
          </a:bodyPr>
          <a:lstStyle/>
          <a:p>
            <a:pPr lv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rtl="0">
              <a:spcBef>
                <a:spcPts val="0"/>
              </a:spcBef>
              <a:buNone/>
            </a:pPr>
            <a:r>
              <a:rPr lang="en" sz="1100"/>
              <a:t>Doing all the data science tasks on a project isn’t for everyone, and many data scientists are now working in teams, each of member of which may have different specialisations.  </a:t>
            </a:r>
          </a:p>
          <a:p>
            <a:pPr lvl="0" rtl="0">
              <a:spcBef>
                <a:spcPts val="0"/>
              </a:spcBef>
              <a:buNone/>
            </a:pPr>
            <a:r>
              <a:t/>
            </a:r>
            <a:endParaRPr sz="1100"/>
          </a:p>
          <a:p>
            <a:pPr lvl="0" rtl="0">
              <a:spcBef>
                <a:spcPts val="0"/>
              </a:spcBef>
              <a:buNone/>
            </a:pPr>
            <a:r>
              <a:rPr lang="en" sz="1100"/>
              <a:t>One of these specialisations is the data science business analyst - someone who can work with stakeholders to work out the right questions to be asked using data, and understand the nuances of communication, interpretation and issues like privacy and security. </a:t>
            </a:r>
          </a:p>
        </p:txBody>
      </p:sp>
      <p:sp>
        <p:nvSpPr>
          <p:cNvPr id="189" name="Shape 189"/>
          <p:cNvSpPr txBox="1"/>
          <p:nvPr>
            <p:ph idx="12" type="sldNum"/>
          </p:nvPr>
        </p:nvSpPr>
        <p:spPr>
          <a:xfrm>
            <a:off x="3884612" y="8685213"/>
            <a:ext cx="2971799" cy="457200"/>
          </a:xfrm>
          <a:prstGeom prst="rect">
            <a:avLst/>
          </a:prstGeom>
          <a:noFill/>
          <a:ln>
            <a:noFill/>
          </a:ln>
        </p:spPr>
        <p:txBody>
          <a:bodyPr anchorCtr="0" anchor="ctr" bIns="91425" lIns="91425" rIns="91425" tIns="91425">
            <a:noAutofit/>
          </a:bodyPr>
          <a:lstStyle/>
          <a:p>
            <a:pPr lv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One of the purest forms of split between data scientists and people who work with data scientists is data science competitions.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0" name="Shape 20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rtl="0">
              <a:lnSpc>
                <a:spcPct val="115000"/>
              </a:lnSpc>
              <a:spcBef>
                <a:spcPts val="0"/>
              </a:spcBef>
              <a:spcAft>
                <a:spcPts val="1600"/>
              </a:spcAft>
              <a:buNone/>
            </a:pPr>
            <a:r>
              <a:rPr lang="en" sz="1100"/>
              <a:t>Data science competitions are different.  The problem owner doesn’t have to do data modelling or machine learning themself, but they do need to be able to specify a problem well, find and clean data related to that problem so that competitors can access it easily (and all have the same starting dataset), and specify how the competition results will be marked (e.g. by accuracy on an unseen ‘test’ dataset). </a:t>
            </a:r>
          </a:p>
        </p:txBody>
      </p:sp>
      <p:sp>
        <p:nvSpPr>
          <p:cNvPr id="201" name="Shape 20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http://www.drivendata.org</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https://www.kaggle.com</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u="sng">
                <a:solidFill>
                  <a:schemeClr val="hlink"/>
                </a:solidFill>
                <a:hlinkClick r:id="rId2"/>
              </a:rPr>
              <a:t>http://www.datakind.org</a:t>
            </a:r>
            <a:r>
              <a:rPr lang="en"/>
              <a:t> - If you’re in Bangalore, you’re in luck: Thoughtworkers help lead the DataKind chapter there.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http://www.drivendata.org/competitions/7/</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http://www.drivendata.org/partners/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rtl="0">
              <a:spcBef>
                <a:spcPts val="0"/>
              </a:spcBef>
              <a:buNone/>
            </a:pPr>
            <a:r>
              <a:rPr lang="en" sz="1100"/>
              <a:t>This is what we’ll do each week.   There’s also a recommended reading list, and lab notes for each class, if you really get into one of the topics.  </a:t>
            </a:r>
          </a:p>
          <a:p>
            <a:pPr lvl="0" rtl="0">
              <a:spcBef>
                <a:spcPts val="0"/>
              </a:spcBef>
              <a:buNone/>
            </a:pPr>
            <a:r>
              <a:t/>
            </a:r>
            <a:endParaRPr sz="1100"/>
          </a:p>
          <a:p>
            <a:pPr lvl="0" rtl="0">
              <a:spcBef>
                <a:spcPts val="0"/>
              </a:spcBef>
              <a:buNone/>
            </a:pPr>
            <a:r>
              <a:rPr lang="en" sz="1100"/>
              <a:t>Having fun is optional, but much recommended.</a:t>
            </a:r>
          </a:p>
        </p:txBody>
      </p:sp>
      <p:sp>
        <p:nvSpPr>
          <p:cNvPr id="69" name="Shape 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Max Shron lists these 4 things (using the acronym CoNVO) that you need to think about when scoping a data science question.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spcBef>
                <a:spcPts val="1400"/>
              </a:spcBef>
              <a:buNone/>
            </a:pPr>
            <a:r>
              <a:rPr lang="en" sz="1200">
                <a:solidFill>
                  <a:srgbClr val="414141"/>
                </a:solidFill>
              </a:rPr>
              <a:t>Look at existing data science projects for inspiration on questions:</a:t>
            </a:r>
          </a:p>
          <a:p>
            <a:pPr indent="-304800" lvl="0" marL="457200" rtl="0">
              <a:spcBef>
                <a:spcPts val="1400"/>
              </a:spcBef>
              <a:buSzPct val="100000"/>
            </a:pPr>
            <a:r>
              <a:rPr lang="en" sz="1200" u="sng">
                <a:solidFill>
                  <a:srgbClr val="0000FF"/>
                </a:solidFill>
                <a:hlinkClick r:id="rId2"/>
              </a:rPr>
              <a:t>kaggle.com</a:t>
            </a:r>
          </a:p>
          <a:p>
            <a:pPr indent="-304800" lvl="0" marL="457200" rtl="0">
              <a:spcBef>
                <a:spcPts val="1400"/>
              </a:spcBef>
              <a:buSzPct val="100000"/>
            </a:pPr>
            <a:r>
              <a:rPr lang="en" sz="1200" u="sng">
                <a:solidFill>
                  <a:srgbClr val="0000FF"/>
                </a:solidFill>
                <a:hlinkClick r:id="rId3"/>
              </a:rPr>
              <a:t>http://www.drivendata.org/competitions/</a:t>
            </a:r>
            <a:r>
              <a:rPr lang="en" sz="1200">
                <a:solidFill>
                  <a:srgbClr val="414141"/>
                </a:solidFill>
              </a:rPr>
              <a:t> </a:t>
            </a:r>
          </a:p>
          <a:p>
            <a:pPr indent="-304800" lvl="0" marL="457200" rtl="0">
              <a:spcBef>
                <a:spcPts val="1400"/>
              </a:spcBef>
              <a:buSzPct val="100000"/>
            </a:pPr>
            <a:r>
              <a:rPr lang="en" sz="1200" u="sng">
                <a:solidFill>
                  <a:srgbClr val="0000FF"/>
                </a:solidFill>
                <a:hlinkClick r:id="rId4"/>
              </a:rPr>
              <a:t>http://www.datakind.org/blog/</a:t>
            </a:r>
            <a:r>
              <a:rPr lang="en" sz="1200">
                <a:solidFill>
                  <a:srgbClr val="414141"/>
                </a:solidFill>
              </a:rPr>
              <a:t> </a:t>
            </a:r>
          </a:p>
          <a:p>
            <a:pPr lvl="0" rtl="0">
              <a:spcBef>
                <a:spcPts val="0"/>
              </a:spcBef>
              <a:buNone/>
            </a:pPr>
            <a:r>
              <a:t/>
            </a:r>
            <a:endParaRPr/>
          </a:p>
          <a:p>
            <a:pPr lvl="0" rtl="0">
              <a:spcBef>
                <a:spcPts val="1400"/>
              </a:spcBef>
              <a:buNone/>
            </a:pPr>
            <a:r>
              <a:rPr lang="en" sz="1200">
                <a:solidFill>
                  <a:srgbClr val="414141"/>
                </a:solidFill>
              </a:rPr>
              <a:t>Datasets could be anything - tables, images, maps, sensor feeds; anything.</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20000"/>
              </a:lnSpc>
              <a:spcBef>
                <a:spcPts val="2400"/>
              </a:spcBef>
              <a:buNone/>
            </a:pPr>
            <a:r>
              <a:rPr i="1" lang="en"/>
              <a:t>“If you make a dataset public, you have a responsibility, to the </a:t>
            </a:r>
            <a:r>
              <a:rPr b="1" i="1" lang="en"/>
              <a:t>best of your knowledge</a:t>
            </a:r>
            <a:r>
              <a:rPr i="1" lang="en"/>
              <a:t>, skills, and advice, to </a:t>
            </a:r>
            <a:r>
              <a:rPr b="1" i="1" lang="en"/>
              <a:t>do no harm to the people connected to that dataset</a:t>
            </a:r>
            <a:r>
              <a:rPr i="1" lang="en"/>
              <a:t>. You balance making data available to people who can do good with it and protecting the data subjects, sources, and managers.” - </a:t>
            </a:r>
            <a:r>
              <a:rPr i="1" lang="en" u="sng">
                <a:solidFill>
                  <a:schemeClr val="hlink"/>
                </a:solidFill>
                <a:hlinkClick r:id="rId2"/>
              </a:rPr>
              <a:t>Sara Terp, 2015</a:t>
            </a:r>
          </a:p>
          <a:p>
            <a:pPr lvl="0" rtl="0">
              <a:spcBef>
                <a:spcPts val="0"/>
              </a:spcBef>
              <a:buNone/>
            </a:pPr>
            <a:r>
              <a:t/>
            </a:r>
            <a:endParaRPr/>
          </a:p>
          <a:p>
            <a:pPr lvl="0" rtl="0">
              <a:spcBef>
                <a:spcPts val="0"/>
              </a:spcBef>
              <a:buNone/>
            </a:pPr>
            <a:r>
              <a:rPr lang="en"/>
              <a:t>Examples of what not to do:</a:t>
            </a:r>
          </a:p>
          <a:p>
            <a:pPr indent="-285750" lvl="0" marL="457200" rtl="0">
              <a:spcBef>
                <a:spcPts val="0"/>
              </a:spcBef>
              <a:buSzPct val="100000"/>
              <a:buChar char="●"/>
            </a:pPr>
            <a:r>
              <a:rPr lang="en" sz="900" u="sng">
                <a:solidFill>
                  <a:schemeClr val="hlink"/>
                </a:solidFill>
                <a:hlinkClick r:id="rId3"/>
              </a:rPr>
              <a:t>How bad data fed the Ebola epidemic</a:t>
            </a:r>
            <a:r>
              <a:rPr lang="en" sz="900"/>
              <a:t>, New York Times, 2015</a:t>
            </a:r>
          </a:p>
          <a:p>
            <a:pPr lvl="0" rtl="0">
              <a:spcBef>
                <a:spcPts val="0"/>
              </a:spcBef>
              <a:buNone/>
            </a:pPr>
            <a:r>
              <a:t/>
            </a:r>
            <a:endParaRPr sz="9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Quote: Oxford English Dictionary</a:t>
            </a:r>
          </a:p>
          <a:p>
            <a:pPr lvl="0" rtl="0">
              <a:spcBef>
                <a:spcPts val="0"/>
              </a:spcBef>
              <a:buNone/>
            </a:pPr>
            <a:r>
              <a:t/>
            </a:r>
            <a:endParaRPr/>
          </a:p>
          <a:p>
            <a:pPr lvl="0" rtl="0">
              <a:spcBef>
                <a:spcPts val="0"/>
              </a:spcBef>
              <a:buNone/>
            </a:pPr>
            <a:r>
              <a:rPr lang="en"/>
              <a:t>There are three parts to risk: cost/benefit, probability and subject (risk to whom?). </a:t>
            </a: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These aren’t all the things that can accidentally release PII, but it’s a start.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spcBef>
                <a:spcPts val="1400"/>
              </a:spcBef>
              <a:buNone/>
            </a:pPr>
            <a:r>
              <a:rPr lang="en" sz="1200">
                <a:solidFill>
                  <a:srgbClr val="414141"/>
                </a:solidFill>
              </a:rPr>
              <a:t>Look at existing data science projects for inspiration on questions:</a:t>
            </a:r>
          </a:p>
          <a:p>
            <a:pPr indent="-304800" lvl="0" marL="457200" rtl="0">
              <a:spcBef>
                <a:spcPts val="1400"/>
              </a:spcBef>
              <a:buSzPct val="100000"/>
            </a:pPr>
            <a:r>
              <a:rPr lang="en" sz="1200" u="sng">
                <a:solidFill>
                  <a:srgbClr val="0000FF"/>
                </a:solidFill>
                <a:hlinkClick r:id="rId2"/>
              </a:rPr>
              <a:t>kaggle.com</a:t>
            </a:r>
          </a:p>
          <a:p>
            <a:pPr indent="-304800" lvl="0" marL="457200" rtl="0">
              <a:spcBef>
                <a:spcPts val="1400"/>
              </a:spcBef>
              <a:buSzPct val="100000"/>
            </a:pPr>
            <a:r>
              <a:rPr lang="en" sz="1200" u="sng">
                <a:solidFill>
                  <a:srgbClr val="0000FF"/>
                </a:solidFill>
                <a:hlinkClick r:id="rId3"/>
              </a:rPr>
              <a:t>http://www.drivendata.org/competitions/</a:t>
            </a:r>
            <a:r>
              <a:rPr lang="en" sz="1200">
                <a:solidFill>
                  <a:srgbClr val="414141"/>
                </a:solidFill>
              </a:rPr>
              <a:t> </a:t>
            </a:r>
          </a:p>
          <a:p>
            <a:pPr indent="-304800" lvl="0" marL="457200" rtl="0">
              <a:spcBef>
                <a:spcPts val="1400"/>
              </a:spcBef>
              <a:buSzPct val="100000"/>
            </a:pPr>
            <a:r>
              <a:rPr lang="en" sz="1200" u="sng">
                <a:solidFill>
                  <a:srgbClr val="0000FF"/>
                </a:solidFill>
                <a:hlinkClick r:id="rId4"/>
              </a:rPr>
              <a:t>http://www.datakind.org/blog/</a:t>
            </a:r>
            <a:r>
              <a:rPr lang="en" sz="1200">
                <a:solidFill>
                  <a:srgbClr val="414141"/>
                </a:solidFill>
              </a:rPr>
              <a:t> </a:t>
            </a:r>
          </a:p>
          <a:p>
            <a:pPr lvl="0" rtl="0">
              <a:spcBef>
                <a:spcPts val="0"/>
              </a:spcBef>
              <a:buNone/>
            </a:pPr>
            <a:r>
              <a:t/>
            </a:r>
            <a:endParaRPr/>
          </a:p>
          <a:p>
            <a:pPr lvl="0" rtl="0">
              <a:spcBef>
                <a:spcPts val="1400"/>
              </a:spcBef>
              <a:buNone/>
            </a:pPr>
            <a:r>
              <a:rPr lang="en" sz="1200">
                <a:solidFill>
                  <a:srgbClr val="414141"/>
                </a:solidFill>
              </a:rPr>
              <a:t>Datasets could be anything - tables, images, maps, sensor feeds; anything.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5" name="Shape 7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 sz="1100">
                <a:solidFill>
                  <a:schemeClr val="dk1"/>
                </a:solidFill>
                <a:latin typeface="Calibri"/>
                <a:ea typeface="Calibri"/>
                <a:cs typeface="Calibri"/>
                <a:sym typeface="Calibri"/>
              </a:rPr>
              <a:t>The labs are designed to cover most of what you need to talk to data scientists, to specify your project, and to start exploring data science on your own.  They’re specifically aimed at the types of issues that you’ll see in the messy strange world of development, humanitarian and social data. </a:t>
            </a:r>
          </a:p>
          <a:p>
            <a:pPr indent="0" lvl="0" marL="0" marR="0" rtl="0" algn="l">
              <a:spcBef>
                <a:spcPts val="0"/>
              </a:spcBef>
              <a:buNone/>
            </a:pPr>
            <a:r>
              <a:t/>
            </a:r>
            <a:endParaRPr sz="1100">
              <a:solidFill>
                <a:schemeClr val="dk1"/>
              </a:solidFill>
              <a:latin typeface="Calibri"/>
              <a:ea typeface="Calibri"/>
              <a:cs typeface="Calibri"/>
              <a:sym typeface="Calibri"/>
            </a:endParaRPr>
          </a:p>
          <a:p>
            <a:pPr indent="0" lvl="0" marL="0" marR="0" rtl="0" algn="l">
              <a:spcBef>
                <a:spcPts val="0"/>
              </a:spcBef>
              <a:buSzPct val="25000"/>
              <a:buNone/>
            </a:pPr>
            <a:r>
              <a:rPr lang="en" sz="1100">
                <a:solidFill>
                  <a:schemeClr val="dk1"/>
                </a:solidFill>
                <a:latin typeface="Calibri"/>
                <a:ea typeface="Calibri"/>
                <a:cs typeface="Calibri"/>
                <a:sym typeface="Calibri"/>
              </a:rPr>
              <a:t>Here are the sessions,</a:t>
            </a:r>
            <a:r>
              <a:rPr b="0" i="0" lang="en" sz="1100" u="none" cap="none" strike="noStrike">
                <a:solidFill>
                  <a:schemeClr val="dk1"/>
                </a:solidFill>
                <a:latin typeface="Calibri"/>
                <a:ea typeface="Calibri"/>
                <a:cs typeface="Calibri"/>
                <a:sym typeface="Calibri"/>
              </a:rPr>
              <a:t> grouped by theme.  </a:t>
            </a:r>
          </a:p>
        </p:txBody>
      </p:sp>
      <p:sp>
        <p:nvSpPr>
          <p:cNvPr id="76" name="Shape 7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This is a paper exercise: you don’t need to search online or ask your contacts.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rtl="0">
              <a:spcBef>
                <a:spcPts val="0"/>
              </a:spcBef>
              <a:buNone/>
            </a:pPr>
            <a:r>
              <a:rPr lang="en" sz="1100"/>
              <a:t>You don’t have to install *all* the tools at once: just start with the tools for week 1 of class.  And don’t worry if this doesn’t work smoothly: email us, or come to the office hours session, and we’ll work it out with you.</a:t>
            </a:r>
          </a:p>
        </p:txBody>
      </p:sp>
      <p:sp>
        <p:nvSpPr>
          <p:cNvPr id="320" name="Shape 320"/>
          <p:cNvSpPr txBox="1"/>
          <p:nvPr>
            <p:ph idx="12" type="sldNum"/>
          </p:nvPr>
        </p:nvSpPr>
        <p:spPr>
          <a:xfrm>
            <a:off x="3884612" y="8685213"/>
            <a:ext cx="2971799" cy="457200"/>
          </a:xfrm>
          <a:prstGeom prst="rect">
            <a:avLst/>
          </a:prstGeom>
          <a:noFill/>
          <a:ln>
            <a:noFill/>
          </a:ln>
        </p:spPr>
        <p:txBody>
          <a:bodyPr anchorCtr="0" anchor="ctr" bIns="91425" lIns="91425" rIns="91425" tIns="91425">
            <a:noAutofit/>
          </a:bodyPr>
          <a:lstStyle/>
          <a:p>
            <a:pPr lv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3" name="Shape 8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rtl="0">
              <a:spcBef>
                <a:spcPts val="0"/>
              </a:spcBef>
              <a:buSzPct val="25000"/>
              <a:buNone/>
            </a:pPr>
            <a:r>
              <a:rPr lang="en" sz="1100">
                <a:solidFill>
                  <a:schemeClr val="dk1"/>
                </a:solidFill>
                <a:latin typeface="Calibri"/>
                <a:ea typeface="Calibri"/>
                <a:cs typeface="Calibri"/>
                <a:sym typeface="Calibri"/>
              </a:rPr>
              <a:t>Here are the sessions in chronological order.  Why don’t we do sessions in the theme order?  Because we want you to have some breathing space between the more difficult topics, </a:t>
            </a:r>
            <a:r>
              <a:rPr lang="en" sz="1100">
                <a:latin typeface="Calibri"/>
                <a:ea typeface="Calibri"/>
                <a:cs typeface="Calibri"/>
                <a:sym typeface="Calibri"/>
              </a:rPr>
              <a:t>and we want you to be able to do useful things as early as possible.</a:t>
            </a:r>
          </a:p>
        </p:txBody>
      </p:sp>
      <p:sp>
        <p:nvSpPr>
          <p:cNvPr id="84" name="Shape 8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So let’s begin.  Here are the 6 things we’ll talk about today.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Before we talk about doing data science, it helps to define it a bit.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rtl="0">
              <a:lnSpc>
                <a:spcPct val="115000"/>
              </a:lnSpc>
              <a:spcBef>
                <a:spcPts val="0"/>
              </a:spcBef>
              <a:buClr>
                <a:schemeClr val="dk1"/>
              </a:buClr>
              <a:buSzPct val="100000"/>
              <a:buFont typeface="Arial"/>
              <a:buNone/>
            </a:pPr>
            <a:r>
              <a:rPr lang="en" sz="1100">
                <a:latin typeface="Arial"/>
                <a:ea typeface="Arial"/>
                <a:cs typeface="Arial"/>
                <a:sym typeface="Arial"/>
              </a:rPr>
              <a:t>Data science is a process.   It’s based on science, which is all about finding patterns that fit our knowledge of the world.  In many ways, the “science” in data science follows the scientific method. </a:t>
            </a:r>
          </a:p>
          <a:p>
            <a:pPr lvl="0" rtl="0">
              <a:lnSpc>
                <a:spcPct val="115000"/>
              </a:lnSpc>
              <a:spcBef>
                <a:spcPts val="0"/>
              </a:spcBef>
              <a:buClr>
                <a:schemeClr val="dk1"/>
              </a:buClr>
              <a:buFont typeface="Arial"/>
              <a:buNone/>
            </a:pPr>
            <a:r>
              <a:t/>
            </a:r>
            <a:endParaRPr sz="1100"/>
          </a:p>
          <a:p>
            <a:pPr lvl="0" rtl="0">
              <a:lnSpc>
                <a:spcPct val="115000"/>
              </a:lnSpc>
              <a:spcBef>
                <a:spcPts val="0"/>
              </a:spcBef>
              <a:buClr>
                <a:schemeClr val="dk1"/>
              </a:buClr>
              <a:buSzPct val="100000"/>
              <a:buFont typeface="Arial"/>
              <a:buNone/>
            </a:pPr>
            <a:r>
              <a:rPr lang="en" sz="1100"/>
              <a:t>The scientific method, mentioned here, is to:</a:t>
            </a:r>
          </a:p>
          <a:p>
            <a:pPr indent="-298450" lvl="0" marL="457200" rtl="0">
              <a:lnSpc>
                <a:spcPct val="115000"/>
              </a:lnSpc>
              <a:spcBef>
                <a:spcPts val="0"/>
              </a:spcBef>
              <a:buSzPct val="100000"/>
              <a:buChar char="●"/>
            </a:pPr>
            <a:r>
              <a:rPr lang="en" sz="1100"/>
              <a:t>Ask a question</a:t>
            </a:r>
          </a:p>
          <a:p>
            <a:pPr indent="-298450" lvl="0" marL="457200" rtl="0">
              <a:lnSpc>
                <a:spcPct val="115000"/>
              </a:lnSpc>
              <a:spcBef>
                <a:spcPts val="0"/>
              </a:spcBef>
              <a:buSzPct val="100000"/>
              <a:buChar char="●"/>
            </a:pPr>
            <a:r>
              <a:rPr lang="en" sz="1100"/>
              <a:t>Do background research</a:t>
            </a:r>
          </a:p>
          <a:p>
            <a:pPr indent="-298450" lvl="0" marL="457200" rtl="0">
              <a:lnSpc>
                <a:spcPct val="115000"/>
              </a:lnSpc>
              <a:spcBef>
                <a:spcPts val="0"/>
              </a:spcBef>
              <a:buSzPct val="100000"/>
              <a:buChar char="●"/>
            </a:pPr>
            <a:r>
              <a:rPr lang="en" sz="1100"/>
              <a:t>Construct a hypothesis</a:t>
            </a:r>
          </a:p>
          <a:p>
            <a:pPr indent="-298450" lvl="0" marL="457200" rtl="0">
              <a:lnSpc>
                <a:spcPct val="115000"/>
              </a:lnSpc>
              <a:spcBef>
                <a:spcPts val="0"/>
              </a:spcBef>
              <a:buSzPct val="100000"/>
              <a:buChar char="●"/>
            </a:pPr>
            <a:r>
              <a:rPr lang="en" sz="1100"/>
              <a:t>Test your hypothesis by doing an experiment</a:t>
            </a:r>
          </a:p>
          <a:p>
            <a:pPr indent="-298450" lvl="0" marL="457200" rtl="0">
              <a:lnSpc>
                <a:spcPct val="115000"/>
              </a:lnSpc>
              <a:spcBef>
                <a:spcPts val="0"/>
              </a:spcBef>
              <a:buSzPct val="100000"/>
              <a:buChar char="●"/>
            </a:pPr>
            <a:r>
              <a:rPr lang="en" sz="1100"/>
              <a:t>Analyse your data and draw a conclusion</a:t>
            </a:r>
          </a:p>
          <a:p>
            <a:pPr indent="-298450" lvl="0" marL="457200" rtl="0">
              <a:lnSpc>
                <a:spcPct val="115000"/>
              </a:lnSpc>
              <a:spcBef>
                <a:spcPts val="0"/>
              </a:spcBef>
              <a:buSzPct val="100000"/>
              <a:buChar char="●"/>
            </a:pPr>
            <a:r>
              <a:rPr lang="en" sz="1100"/>
              <a:t>Communicate your results</a:t>
            </a:r>
          </a:p>
          <a:p>
            <a:pPr lvl="0" rtl="0">
              <a:lnSpc>
                <a:spcPct val="115000"/>
              </a:lnSpc>
              <a:spcBef>
                <a:spcPts val="0"/>
              </a:spcBef>
              <a:buNone/>
            </a:pPr>
            <a:r>
              <a:rPr lang="en" sz="1100"/>
              <a:t>[O’Neill &amp; Schutt, “Doing data science”].  Most of science works like this. </a:t>
            </a:r>
          </a:p>
          <a:p>
            <a:pPr lvl="0" rtl="0">
              <a:spcBef>
                <a:spcPts val="0"/>
              </a:spcBef>
              <a:buNone/>
            </a:pPr>
            <a:r>
              <a:t/>
            </a:r>
            <a:endParaRPr/>
          </a:p>
        </p:txBody>
      </p:sp>
      <p:sp>
        <p:nvSpPr>
          <p:cNvPr id="102" name="Shape 102"/>
          <p:cNvSpPr txBox="1"/>
          <p:nvPr>
            <p:ph idx="12" type="sldNum"/>
          </p:nvPr>
        </p:nvSpPr>
        <p:spPr>
          <a:xfrm>
            <a:off x="3884612" y="8685213"/>
            <a:ext cx="2971799" cy="457200"/>
          </a:xfrm>
          <a:prstGeom prst="rect">
            <a:avLst/>
          </a:prstGeom>
          <a:noFill/>
          <a:ln>
            <a:noFill/>
          </a:ln>
        </p:spPr>
        <p:txBody>
          <a:bodyPr anchorCtr="0" anchor="ctr" bIns="91425" lIns="91425" rIns="91425" tIns="91425">
            <a:noAutofit/>
          </a:bodyPr>
          <a:lstStyle/>
          <a:p>
            <a:pPr lv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rtl="0">
              <a:lnSpc>
                <a:spcPct val="115000"/>
              </a:lnSpc>
              <a:spcBef>
                <a:spcPts val="0"/>
              </a:spcBef>
              <a:buClr>
                <a:schemeClr val="dk1"/>
              </a:buClr>
              <a:buSzPct val="122222"/>
              <a:buFont typeface="Arial"/>
              <a:buNone/>
            </a:pPr>
            <a:r>
              <a:rPr lang="en" sz="900">
                <a:latin typeface="Arial"/>
                <a:ea typeface="Arial"/>
                <a:cs typeface="Arial"/>
                <a:sym typeface="Arial"/>
              </a:rPr>
              <a:t>Sometimes the best way to understand data scientists is to go look at what they do. This is the Kaggle competition list last year (Kaggle is one of the largest data science competition sites).  Kaggle isn’t *all* that data scientists do - it focusses on the analysis and machine learning past of the process. </a:t>
            </a:r>
          </a:p>
          <a:p>
            <a:pPr lvl="0" rtl="0">
              <a:spcBef>
                <a:spcPts val="0"/>
              </a:spcBef>
              <a:buNone/>
            </a:pPr>
            <a:r>
              <a:t/>
            </a:r>
            <a:endParaRPr/>
          </a:p>
        </p:txBody>
      </p:sp>
      <p:sp>
        <p:nvSpPr>
          <p:cNvPr id="109" name="Shape 109"/>
          <p:cNvSpPr txBox="1"/>
          <p:nvPr>
            <p:ph idx="12" type="sldNum"/>
          </p:nvPr>
        </p:nvSpPr>
        <p:spPr>
          <a:xfrm>
            <a:off x="3884612" y="8685213"/>
            <a:ext cx="2971799" cy="457200"/>
          </a:xfrm>
          <a:prstGeom prst="rect">
            <a:avLst/>
          </a:prstGeom>
          <a:noFill/>
          <a:ln>
            <a:noFill/>
          </a:ln>
        </p:spPr>
        <p:txBody>
          <a:bodyPr anchorCtr="0" anchor="ctr" bIns="91425" lIns="91425" rIns="91425" tIns="91425">
            <a:noAutofit/>
          </a:bodyPr>
          <a:lstStyle/>
          <a:p>
            <a:pPr lvl="0" rtl="0">
              <a:spcBef>
                <a:spcPts val="0"/>
              </a:spcBef>
              <a:buClr>
                <a:srgbClr val="000000"/>
              </a:buClr>
              <a:buFont typeface="Arial"/>
              <a:buNone/>
            </a:pPr>
            <a:fld id="{00000000-1234-1234-1234-123412341234}" type="slidenum">
              <a:rPr lang="en"/>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599" cy="2052599"/>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599"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599"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599"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50" name="Shape 50"/>
        <p:cNvGrpSpPr/>
        <p:nvPr/>
      </p:nvGrpSpPr>
      <p:grpSpPr>
        <a:xfrm>
          <a:off x="0" y="0"/>
          <a:ext cx="0" cy="0"/>
          <a:chOff x="0" y="0"/>
          <a:chExt cx="0" cy="0"/>
        </a:xfrm>
      </p:grpSpPr>
      <p:sp>
        <p:nvSpPr>
          <p:cNvPr id="51" name="Shape 51"/>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52" name="Shape 52"/>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Shape 53"/>
          <p:cNvSpPr txBox="1"/>
          <p:nvPr>
            <p:ph idx="10" type="dt"/>
          </p:nvPr>
        </p:nvSpPr>
        <p:spPr>
          <a:xfrm>
            <a:off x="457200" y="4767262"/>
            <a:ext cx="2133599" cy="273900"/>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4" name="Shape 54"/>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5" name="Shape 55"/>
          <p:cNvSpPr txBox="1"/>
          <p:nvPr>
            <p:ph idx="12" type="sldNum"/>
          </p:nvPr>
        </p:nvSpPr>
        <p:spPr>
          <a:xfrm>
            <a:off x="6553200" y="4767262"/>
            <a:ext cx="2133599"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599"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599"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7999"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499"/>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199"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199"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200"/>
            <a:ext cx="3837000" cy="3695099"/>
          </a:xfrm>
          <a:prstGeom prst="rect">
            <a:avLst/>
          </a:prstGeom>
        </p:spPr>
        <p:txBody>
          <a:bodyPr anchorCtr="0" anchor="ctr" bIns="91425" lIns="91425" rIns="91425" tIns="91425"/>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p:txBody>
      </p:sp>
      <p:sp>
        <p:nvSpPr>
          <p:cNvPr id="40" name="Shape 4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0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0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0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0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0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hyperlink" Target="https://www.kaggle.com/competitions" TargetMode="External"/><Relationship Id="rId4" Type="http://schemas.openxmlformats.org/officeDocument/2006/relationships/hyperlink" Target="http://www.drivendata.org/" TargetMode="External"/><Relationship Id="rId5" Type="http://schemas.openxmlformats.org/officeDocument/2006/relationships/hyperlink" Target="https://www.innocentive.com/ar/challenge/browse" TargetMode="External"/><Relationship Id="rId6" Type="http://schemas.openxmlformats.org/officeDocument/2006/relationships/hyperlink" Target="https://www.crowdanalytix.com/community" TargetMode="External"/><Relationship Id="rId7" Type="http://schemas.openxmlformats.org/officeDocument/2006/relationships/hyperlink" Target="http://tunedit.org/challeng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0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0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0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hyperlink" Target="https://docs.google.com/document/d/1VRa3xN5WyUub3icXNWNcxWPZ3iNSGwjMq4jOu1MM_Yc/edi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0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sp>
        <p:nvSpPr>
          <p:cNvPr id="60" name="Shape 60"/>
          <p:cNvSpPr txBox="1"/>
          <p:nvPr>
            <p:ph type="ctrTitle"/>
          </p:nvPr>
        </p:nvSpPr>
        <p:spPr>
          <a:xfrm>
            <a:off x="311708" y="744575"/>
            <a:ext cx="8520599" cy="2052599"/>
          </a:xfrm>
          <a:prstGeom prst="rect">
            <a:avLst/>
          </a:prstGeom>
        </p:spPr>
        <p:txBody>
          <a:bodyPr anchorCtr="0" anchor="b" bIns="91425" lIns="91425" rIns="91425" tIns="91425">
            <a:noAutofit/>
          </a:bodyPr>
          <a:lstStyle/>
          <a:p>
            <a:pPr lvl="0">
              <a:spcBef>
                <a:spcPts val="0"/>
              </a:spcBef>
              <a:buNone/>
            </a:pPr>
            <a:r>
              <a:rPr lang="en"/>
              <a:t>Designing and Scoping a Data Science Project</a:t>
            </a:r>
          </a:p>
        </p:txBody>
      </p:sp>
      <p:sp>
        <p:nvSpPr>
          <p:cNvPr id="61" name="Shape 61"/>
          <p:cNvSpPr txBox="1"/>
          <p:nvPr>
            <p:ph idx="1" type="subTitle"/>
          </p:nvPr>
        </p:nvSpPr>
        <p:spPr>
          <a:xfrm>
            <a:off x="311700" y="3062725"/>
            <a:ext cx="8520599" cy="792600"/>
          </a:xfrm>
          <a:prstGeom prst="rect">
            <a:avLst/>
          </a:prstGeom>
        </p:spPr>
        <p:txBody>
          <a:bodyPr anchorCtr="0" anchor="t" bIns="91425" lIns="91425" rIns="91425" tIns="91425">
            <a:noAutofit/>
          </a:bodyPr>
          <a:lstStyle/>
          <a:p>
            <a:pPr lvl="0">
              <a:spcBef>
                <a:spcPts val="0"/>
              </a:spcBef>
              <a:buNone/>
            </a:pPr>
            <a:r>
              <a:rPr lang="en"/>
              <a:t>Data Science for Beginners, Session 1</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type="title"/>
          </p:nvPr>
        </p:nvSpPr>
        <p:spPr>
          <a:xfrm>
            <a:off x="457200" y="205978"/>
            <a:ext cx="8229600" cy="8574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lang="en"/>
              <a:t>Data Science is a </a:t>
            </a:r>
            <a:r>
              <a:rPr b="0" i="0" lang="en" sz="4400" u="none" cap="none" strike="noStrike">
                <a:solidFill>
                  <a:schemeClr val="dk1"/>
                </a:solidFill>
                <a:latin typeface="Calibri"/>
                <a:ea typeface="Calibri"/>
                <a:cs typeface="Calibri"/>
                <a:sym typeface="Calibri"/>
              </a:rPr>
              <a:t>Process</a:t>
            </a:r>
          </a:p>
        </p:txBody>
      </p:sp>
      <p:sp>
        <p:nvSpPr>
          <p:cNvPr id="119" name="Shape 119"/>
          <p:cNvSpPr txBox="1"/>
          <p:nvPr>
            <p:ph idx="1" type="body"/>
          </p:nvPr>
        </p:nvSpPr>
        <p:spPr>
          <a:xfrm>
            <a:off x="457200" y="1200150"/>
            <a:ext cx="8229600" cy="33945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Arial"/>
              <a:buChar char="•"/>
            </a:pPr>
            <a:r>
              <a:rPr b="0" i="0" lang="en" sz="3200" u="none" cap="none" strike="noStrike">
                <a:solidFill>
                  <a:schemeClr val="dk1"/>
                </a:solidFill>
                <a:latin typeface="Calibri"/>
                <a:ea typeface="Calibri"/>
                <a:cs typeface="Calibri"/>
                <a:sym typeface="Calibri"/>
              </a:rPr>
              <a:t>Ask an interesting question</a:t>
            </a:r>
          </a:p>
          <a:p>
            <a:pPr indent="-342900" lvl="0" marL="342900" marR="0" rtl="0" algn="l">
              <a:spcBef>
                <a:spcPts val="640"/>
              </a:spcBef>
              <a:spcAft>
                <a:spcPts val="0"/>
              </a:spcAft>
              <a:buClr>
                <a:schemeClr val="dk1"/>
              </a:buClr>
              <a:buSzPct val="100000"/>
              <a:buFont typeface="Arial"/>
              <a:buChar char="•"/>
            </a:pPr>
            <a:r>
              <a:rPr b="0" i="0" lang="en" sz="3200" u="none" cap="none" strike="noStrike">
                <a:solidFill>
                  <a:schemeClr val="dk1"/>
                </a:solidFill>
                <a:latin typeface="Calibri"/>
                <a:ea typeface="Calibri"/>
                <a:cs typeface="Calibri"/>
                <a:sym typeface="Calibri"/>
              </a:rPr>
              <a:t>Get the data</a:t>
            </a:r>
          </a:p>
          <a:p>
            <a:pPr indent="-342900" lvl="0" marL="342900" marR="0" rtl="0" algn="l">
              <a:spcBef>
                <a:spcPts val="640"/>
              </a:spcBef>
              <a:spcAft>
                <a:spcPts val="0"/>
              </a:spcAft>
              <a:buClr>
                <a:schemeClr val="dk1"/>
              </a:buClr>
              <a:buSzPct val="100000"/>
              <a:buFont typeface="Arial"/>
              <a:buChar char="•"/>
            </a:pPr>
            <a:r>
              <a:rPr b="0" i="0" lang="en" sz="3200" u="none" cap="none" strike="noStrike">
                <a:solidFill>
                  <a:schemeClr val="dk1"/>
                </a:solidFill>
                <a:latin typeface="Calibri"/>
                <a:ea typeface="Calibri"/>
                <a:cs typeface="Calibri"/>
                <a:sym typeface="Calibri"/>
              </a:rPr>
              <a:t>Explore the data</a:t>
            </a:r>
          </a:p>
          <a:p>
            <a:pPr indent="-342900" lvl="0" marL="342900" marR="0" rtl="0" algn="l">
              <a:spcBef>
                <a:spcPts val="640"/>
              </a:spcBef>
              <a:spcAft>
                <a:spcPts val="0"/>
              </a:spcAft>
              <a:buClr>
                <a:schemeClr val="dk1"/>
              </a:buClr>
              <a:buSzPct val="100000"/>
              <a:buFont typeface="Arial"/>
              <a:buChar char="•"/>
            </a:pPr>
            <a:r>
              <a:rPr b="0" i="0" lang="en" sz="3200" u="none" cap="none" strike="noStrike">
                <a:solidFill>
                  <a:schemeClr val="dk1"/>
                </a:solidFill>
                <a:latin typeface="Calibri"/>
                <a:ea typeface="Calibri"/>
                <a:cs typeface="Calibri"/>
                <a:sym typeface="Calibri"/>
              </a:rPr>
              <a:t>Model the data</a:t>
            </a:r>
          </a:p>
          <a:p>
            <a:pPr indent="-342900" lvl="0" marL="342900" marR="0" rtl="0" algn="l">
              <a:spcBef>
                <a:spcPts val="640"/>
              </a:spcBef>
              <a:spcAft>
                <a:spcPts val="0"/>
              </a:spcAft>
              <a:buClr>
                <a:schemeClr val="dk1"/>
              </a:buClr>
              <a:buSzPct val="100000"/>
              <a:buFont typeface="Arial"/>
              <a:buChar char="•"/>
            </a:pPr>
            <a:r>
              <a:rPr b="0" i="0" lang="en" sz="3200" u="none" cap="none" strike="noStrike">
                <a:solidFill>
                  <a:schemeClr val="dk1"/>
                </a:solidFill>
                <a:latin typeface="Calibri"/>
                <a:ea typeface="Calibri"/>
                <a:cs typeface="Calibri"/>
                <a:sym typeface="Calibri"/>
              </a:rPr>
              <a:t>Communicate and visualize </a:t>
            </a:r>
            <a:r>
              <a:rPr lang="en"/>
              <a:t>your results</a:t>
            </a:r>
          </a:p>
          <a:p>
            <a:pPr indent="-342900" lvl="0" marL="342900" marR="0" rtl="0" algn="l">
              <a:spcBef>
                <a:spcPts val="640"/>
              </a:spcBef>
              <a:buClr>
                <a:schemeClr val="dk1"/>
              </a:buClr>
              <a:buSzPct val="100000"/>
              <a:buFont typeface="Arial"/>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457200" y="205978"/>
            <a:ext cx="8229600" cy="857400"/>
          </a:xfrm>
          <a:prstGeom prst="rect">
            <a:avLst/>
          </a:prstGeom>
        </p:spPr>
        <p:txBody>
          <a:bodyPr anchorCtr="0" anchor="ctr" bIns="91425" lIns="91425" rIns="91425" tIns="91425">
            <a:noAutofit/>
          </a:bodyPr>
          <a:lstStyle/>
          <a:p>
            <a:pPr lvl="0">
              <a:spcBef>
                <a:spcPts val="0"/>
              </a:spcBef>
              <a:buNone/>
            </a:pPr>
            <a:r>
              <a:rPr lang="en"/>
              <a:t>Ask an interesting question</a:t>
            </a:r>
          </a:p>
        </p:txBody>
      </p:sp>
      <p:sp>
        <p:nvSpPr>
          <p:cNvPr id="125" name="Shape 125"/>
          <p:cNvSpPr txBox="1"/>
          <p:nvPr>
            <p:ph idx="1" type="body"/>
          </p:nvPr>
        </p:nvSpPr>
        <p:spPr>
          <a:xfrm>
            <a:off x="457200" y="1200150"/>
            <a:ext cx="8229600" cy="3394500"/>
          </a:xfrm>
          <a:prstGeom prst="rect">
            <a:avLst/>
          </a:prstGeom>
        </p:spPr>
        <p:txBody>
          <a:bodyPr anchorCtr="0" anchor="t" bIns="91425" lIns="91425" rIns="91425" tIns="91425">
            <a:noAutofit/>
          </a:bodyPr>
          <a:lstStyle/>
          <a:p>
            <a:pPr indent="0" lvl="0" marL="0" rtl="0">
              <a:spcBef>
                <a:spcPts val="0"/>
              </a:spcBef>
              <a:buNone/>
            </a:pPr>
            <a:r>
              <a:rPr lang="en" sz="2400">
                <a:solidFill>
                  <a:srgbClr val="FFFFFF"/>
                </a:solidFill>
                <a:latin typeface="Arial"/>
                <a:ea typeface="Arial"/>
                <a:cs typeface="Arial"/>
                <a:sym typeface="Arial"/>
              </a:rPr>
              <a:t>Write hypotheses that can be explored</a:t>
            </a:r>
          </a:p>
          <a:p>
            <a:pPr indent="-381000" lvl="0" marL="457200" rtl="0">
              <a:spcBef>
                <a:spcPts val="0"/>
              </a:spcBef>
              <a:buClr>
                <a:srgbClr val="FFFFFF"/>
              </a:buClr>
              <a:buSzPct val="100000"/>
              <a:buFont typeface="Arial"/>
              <a:buChar char="●"/>
            </a:pPr>
            <a:r>
              <a:rPr lang="en" sz="2400">
                <a:solidFill>
                  <a:srgbClr val="FFFFFF"/>
                </a:solidFill>
                <a:latin typeface="Arial"/>
                <a:ea typeface="Arial"/>
                <a:cs typeface="Arial"/>
                <a:sym typeface="Arial"/>
              </a:rPr>
              <a:t>Do people have more phones than toilets?</a:t>
            </a:r>
          </a:p>
          <a:p>
            <a:pPr indent="-381000" lvl="0" marL="457200" rtl="0">
              <a:spcBef>
                <a:spcPts val="0"/>
              </a:spcBef>
              <a:buClr>
                <a:srgbClr val="FFFFFF"/>
              </a:buClr>
              <a:buSzPct val="100000"/>
              <a:buFont typeface="Arial"/>
              <a:buChar char="●"/>
            </a:pPr>
            <a:r>
              <a:rPr lang="en" sz="2400">
                <a:solidFill>
                  <a:srgbClr val="FFFFFF"/>
                </a:solidFill>
                <a:latin typeface="Arial"/>
                <a:ea typeface="Arial"/>
                <a:cs typeface="Arial"/>
                <a:sym typeface="Arial"/>
              </a:rPr>
              <a:t>How is Ebola spreading?</a:t>
            </a:r>
          </a:p>
          <a:p>
            <a:pPr indent="-381000" lvl="0" marL="457200" rtl="0">
              <a:spcBef>
                <a:spcPts val="0"/>
              </a:spcBef>
              <a:buClr>
                <a:srgbClr val="FFFFFF"/>
              </a:buClr>
              <a:buSzPct val="100000"/>
              <a:buFont typeface="Arial"/>
              <a:buChar char="●"/>
            </a:pPr>
            <a:r>
              <a:rPr lang="en" sz="2400">
                <a:solidFill>
                  <a:srgbClr val="FFFFFF"/>
                </a:solidFill>
                <a:latin typeface="Arial"/>
                <a:ea typeface="Arial"/>
                <a:cs typeface="Arial"/>
                <a:sym typeface="Arial"/>
              </a:rPr>
              <a:t>Is using wood fires sustainable in rural Tanzania?</a:t>
            </a:r>
          </a:p>
          <a:p>
            <a:pPr indent="-381000" lvl="0" marL="457200" rtl="0">
              <a:spcBef>
                <a:spcPts val="0"/>
              </a:spcBef>
              <a:buClr>
                <a:srgbClr val="FFFFFF"/>
              </a:buClr>
              <a:buSzPct val="100000"/>
              <a:buFont typeface="Arial"/>
              <a:buChar char="●"/>
            </a:pPr>
            <a:r>
              <a:rPr lang="en" sz="2400">
                <a:solidFill>
                  <a:srgbClr val="FFFFFF"/>
                </a:solidFill>
                <a:latin typeface="Arial"/>
                <a:ea typeface="Arial"/>
                <a:cs typeface="Arial"/>
                <a:sym typeface="Arial"/>
              </a:rPr>
              <a:t>Can we feed 9 billion people?</a:t>
            </a:r>
          </a:p>
          <a:p>
            <a:pPr indent="0" lvl="0" marL="0">
              <a:spcBef>
                <a:spcPts val="0"/>
              </a:spcBef>
              <a:buNone/>
            </a:pPr>
            <a:r>
              <a:rPr lang="en" sz="2400">
                <a:solidFill>
                  <a:srgbClr val="FFFFFF"/>
                </a:solidFill>
                <a:latin typeface="Arial"/>
                <a:ea typeface="Arial"/>
                <a:cs typeface="Arial"/>
                <a:sym typeface="Arial"/>
              </a:rPr>
              <a:t>Make them simple, actionable, incremental</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sp>
        <p:nvSpPr>
          <p:cNvPr id="130" name="Shape 130"/>
          <p:cNvSpPr txBox="1"/>
          <p:nvPr>
            <p:ph type="title"/>
          </p:nvPr>
        </p:nvSpPr>
        <p:spPr>
          <a:xfrm>
            <a:off x="311700" y="445025"/>
            <a:ext cx="8520599" cy="777899"/>
          </a:xfrm>
          <a:prstGeom prst="rect">
            <a:avLst/>
          </a:prstGeom>
        </p:spPr>
        <p:txBody>
          <a:bodyPr anchorCtr="0" anchor="t" bIns="91425" lIns="91425" rIns="91425" tIns="91425">
            <a:noAutofit/>
          </a:bodyPr>
          <a:lstStyle/>
          <a:p>
            <a:pPr lvl="0" rtl="0" algn="ctr">
              <a:spcBef>
                <a:spcPts val="0"/>
              </a:spcBef>
              <a:buNone/>
            </a:pPr>
            <a:r>
              <a:rPr lang="en" sz="4400">
                <a:latin typeface="Calibri"/>
                <a:ea typeface="Calibri"/>
                <a:cs typeface="Calibri"/>
                <a:sym typeface="Calibri"/>
              </a:rPr>
              <a:t>Get the data</a:t>
            </a:r>
          </a:p>
        </p:txBody>
      </p:sp>
      <p:sp>
        <p:nvSpPr>
          <p:cNvPr id="131" name="Shape 131"/>
          <p:cNvSpPr txBox="1"/>
          <p:nvPr>
            <p:ph idx="1" type="body"/>
          </p:nvPr>
        </p:nvSpPr>
        <p:spPr>
          <a:xfrm>
            <a:off x="460950" y="944200"/>
            <a:ext cx="8222100" cy="3995399"/>
          </a:xfrm>
          <a:prstGeom prst="rect">
            <a:avLst/>
          </a:prstGeom>
        </p:spPr>
        <p:txBody>
          <a:bodyPr anchorCtr="0" anchor="t" bIns="91425" lIns="91425" rIns="91425" tIns="91425">
            <a:noAutofit/>
          </a:bodyPr>
          <a:lstStyle/>
          <a:p>
            <a:pPr lvl="0" rtl="0">
              <a:spcBef>
                <a:spcPts val="0"/>
              </a:spcBef>
              <a:buNone/>
            </a:pPr>
            <a:r>
              <a:t/>
            </a:r>
            <a:endParaRPr>
              <a:solidFill>
                <a:srgbClr val="FFFFFF"/>
              </a:solidFill>
            </a:endParaRPr>
          </a:p>
          <a:p>
            <a:pPr indent="-228600" lvl="0" marL="457200" rtl="0">
              <a:spcBef>
                <a:spcPts val="0"/>
              </a:spcBef>
              <a:buClr>
                <a:srgbClr val="FFFFFF"/>
              </a:buClr>
            </a:pPr>
            <a:r>
              <a:rPr lang="en">
                <a:solidFill>
                  <a:srgbClr val="FFFFFF"/>
                </a:solidFill>
              </a:rPr>
              <a:t>Data files (CSV, Excel, Json, Xml...)</a:t>
            </a:r>
          </a:p>
          <a:p>
            <a:pPr indent="-228600" lvl="0" marL="457200" rtl="0">
              <a:spcBef>
                <a:spcPts val="0"/>
              </a:spcBef>
              <a:buClr>
                <a:srgbClr val="FFFFFF"/>
              </a:buClr>
              <a:buChar char="●"/>
            </a:pPr>
            <a:r>
              <a:rPr lang="en">
                <a:solidFill>
                  <a:srgbClr val="FFFFFF"/>
                </a:solidFill>
              </a:rPr>
              <a:t>Databases (sqlite, mysql, oracle, postgresql...)</a:t>
            </a:r>
          </a:p>
          <a:p>
            <a:pPr indent="-228600" lvl="0" marL="457200" rtl="0">
              <a:spcBef>
                <a:spcPts val="0"/>
              </a:spcBef>
              <a:buClr>
                <a:srgbClr val="FFFFFF"/>
              </a:buClr>
              <a:buChar char="●"/>
            </a:pPr>
            <a:r>
              <a:rPr lang="en">
                <a:solidFill>
                  <a:srgbClr val="FFFFFF"/>
                </a:solidFill>
              </a:rPr>
              <a:t>APIs</a:t>
            </a:r>
          </a:p>
          <a:p>
            <a:pPr indent="-228600" lvl="0" marL="457200" rtl="0">
              <a:spcBef>
                <a:spcPts val="0"/>
              </a:spcBef>
              <a:buClr>
                <a:srgbClr val="FFFFFF"/>
              </a:buClr>
              <a:buChar char="●"/>
            </a:pPr>
            <a:r>
              <a:rPr lang="en">
                <a:solidFill>
                  <a:srgbClr val="FFFFFF"/>
                </a:solidFill>
              </a:rPr>
              <a:t>Report tables (tables on websites, in pdf reports...)</a:t>
            </a:r>
          </a:p>
          <a:p>
            <a:pPr indent="-228600" lvl="0" marL="457200" rtl="0">
              <a:spcBef>
                <a:spcPts val="0"/>
              </a:spcBef>
              <a:buClr>
                <a:srgbClr val="FFFFFF"/>
              </a:buClr>
              <a:buChar char="●"/>
            </a:pPr>
            <a:r>
              <a:rPr lang="en">
                <a:solidFill>
                  <a:srgbClr val="FFFFFF"/>
                </a:solidFill>
              </a:rPr>
              <a:t>Text (reports and other documents…)</a:t>
            </a:r>
          </a:p>
          <a:p>
            <a:pPr indent="-228600" lvl="0" marL="457200" rtl="0">
              <a:spcBef>
                <a:spcPts val="0"/>
              </a:spcBef>
              <a:buClr>
                <a:srgbClr val="FFFFFF"/>
              </a:buClr>
              <a:buChar char="●"/>
            </a:pPr>
            <a:r>
              <a:rPr lang="en">
                <a:solidFill>
                  <a:srgbClr val="FFFFFF"/>
                </a:solidFill>
              </a:rPr>
              <a:t>Maps and GIS data (openstreetmap, shapefiles, NASA earth images...)</a:t>
            </a:r>
          </a:p>
          <a:p>
            <a:pPr indent="-228600" lvl="0" marL="457200" rtl="0">
              <a:spcBef>
                <a:spcPts val="0"/>
              </a:spcBef>
              <a:buClr>
                <a:srgbClr val="FFFFFF"/>
              </a:buClr>
              <a:buChar char="●"/>
            </a:pPr>
            <a:r>
              <a:rPr lang="en">
                <a:solidFill>
                  <a:srgbClr val="FFFFFF"/>
                </a:solidFill>
              </a:rPr>
              <a:t>Images (satellite images, drone footage, pictures, videos…)</a:t>
            </a:r>
          </a:p>
          <a:p>
            <a:pPr indent="-228600" lvl="0" marL="457200" rtl="0">
              <a:spcBef>
                <a:spcPts val="0"/>
              </a:spcBef>
              <a:buClr>
                <a:srgbClr val="FFFFFF"/>
              </a:buClr>
              <a:buChar char="●"/>
            </a:pPr>
            <a:r>
              <a:rPr lang="en">
                <a:solidFill>
                  <a:srgbClr val="FFFFFF"/>
                </a:solidFill>
              </a:rPr>
              <a:t>Social media (twitter, facebook, instagram, youtube...)</a:t>
            </a:r>
          </a:p>
          <a:p>
            <a:pPr indent="-228600" lvl="0" marL="457200" rtl="0">
              <a:spcBef>
                <a:spcPts val="0"/>
              </a:spcBef>
              <a:buClr>
                <a:srgbClr val="FFFFFF"/>
              </a:buClr>
              <a:buChar char="●"/>
            </a:pPr>
            <a:r>
              <a:rPr lang="en">
                <a:solidFill>
                  <a:srgbClr val="FFFFFF"/>
                </a:solidFill>
              </a:rPr>
              <a:t>People (formal surveys, phone surveys, asking questions) </a:t>
            </a:r>
          </a:p>
          <a:p>
            <a:pPr indent="-228600" lvl="0" marL="457200" rtl="0">
              <a:spcBef>
                <a:spcPts val="0"/>
              </a:spcBef>
              <a:buClr>
                <a:srgbClr val="FFFFFF"/>
              </a:buClr>
              <a:buChar char="●"/>
            </a:pPr>
            <a:r>
              <a:rPr lang="en">
                <a:solidFill>
                  <a:srgbClr val="FFFFFF"/>
                </a:solidFill>
              </a:rPr>
              <a:t>...</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type="title"/>
          </p:nvPr>
        </p:nvSpPr>
        <p:spPr>
          <a:xfrm>
            <a:off x="163875" y="205975"/>
            <a:ext cx="8862600" cy="8574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lang="en"/>
              <a:t>Most data is small, but… </a:t>
            </a:r>
          </a:p>
        </p:txBody>
      </p:sp>
      <p:pic>
        <p:nvPicPr>
          <p:cNvPr id="138" name="Shape 138"/>
          <p:cNvPicPr preferRelativeResize="0"/>
          <p:nvPr/>
        </p:nvPicPr>
        <p:blipFill rotWithShape="1">
          <a:blip r:embed="rId3">
            <a:alphaModFix/>
          </a:blip>
          <a:srcRect b="0" l="0" r="0" t="0"/>
          <a:stretch/>
        </p:blipFill>
        <p:spPr>
          <a:xfrm>
            <a:off x="1024490" y="1063371"/>
            <a:ext cx="7095000" cy="4001099"/>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txBox="1"/>
          <p:nvPr>
            <p:ph type="title"/>
          </p:nvPr>
        </p:nvSpPr>
        <p:spPr>
          <a:xfrm>
            <a:off x="457200" y="205978"/>
            <a:ext cx="8229600" cy="8574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lang="en"/>
              <a:t>Reformat the</a:t>
            </a:r>
            <a:r>
              <a:rPr b="0" i="0" lang="en" sz="4400" u="none" cap="none" strike="noStrike">
                <a:solidFill>
                  <a:schemeClr val="dk1"/>
                </a:solidFill>
                <a:latin typeface="Calibri"/>
                <a:ea typeface="Calibri"/>
                <a:cs typeface="Calibri"/>
                <a:sym typeface="Calibri"/>
              </a:rPr>
              <a:t> data</a:t>
            </a:r>
          </a:p>
        </p:txBody>
      </p:sp>
      <p:pic>
        <p:nvPicPr>
          <p:cNvPr id="145" name="Shape 145"/>
          <p:cNvPicPr preferRelativeResize="0"/>
          <p:nvPr/>
        </p:nvPicPr>
        <p:blipFill rotWithShape="1">
          <a:blip r:embed="rId3">
            <a:alphaModFix/>
          </a:blip>
          <a:srcRect b="0" l="0" r="0" t="0"/>
          <a:stretch/>
        </p:blipFill>
        <p:spPr>
          <a:xfrm>
            <a:off x="241160" y="1063228"/>
            <a:ext cx="8596499" cy="3670500"/>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sp>
        <p:nvSpPr>
          <p:cNvPr id="151" name="Shape 151"/>
          <p:cNvSpPr txBox="1"/>
          <p:nvPr>
            <p:ph type="title"/>
          </p:nvPr>
        </p:nvSpPr>
        <p:spPr>
          <a:xfrm>
            <a:off x="457200" y="205978"/>
            <a:ext cx="8229600" cy="8574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 sz="4400" u="none" cap="none" strike="noStrike">
                <a:solidFill>
                  <a:schemeClr val="dk1"/>
                </a:solidFill>
                <a:latin typeface="Calibri"/>
                <a:ea typeface="Calibri"/>
                <a:cs typeface="Calibri"/>
                <a:sym typeface="Calibri"/>
              </a:rPr>
              <a:t>Explor</a:t>
            </a:r>
            <a:r>
              <a:rPr lang="en"/>
              <a:t>e the data</a:t>
            </a:r>
          </a:p>
        </p:txBody>
      </p:sp>
      <p:pic>
        <p:nvPicPr>
          <p:cNvPr id="152" name="Shape 152"/>
          <p:cNvPicPr preferRelativeResize="0"/>
          <p:nvPr/>
        </p:nvPicPr>
        <p:blipFill rotWithShape="1">
          <a:blip r:embed="rId3">
            <a:alphaModFix/>
          </a:blip>
          <a:srcRect b="0" l="0" r="0" t="0"/>
          <a:stretch/>
        </p:blipFill>
        <p:spPr>
          <a:xfrm>
            <a:off x="594862" y="1257767"/>
            <a:ext cx="7922100" cy="3284700"/>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457200" y="205978"/>
            <a:ext cx="8229600" cy="8574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 sz="4400" u="none" cap="none" strike="noStrike">
                <a:solidFill>
                  <a:schemeClr val="dk1"/>
                </a:solidFill>
                <a:latin typeface="Calibri"/>
                <a:ea typeface="Calibri"/>
                <a:cs typeface="Calibri"/>
                <a:sym typeface="Calibri"/>
              </a:rPr>
              <a:t>Model</a:t>
            </a:r>
            <a:r>
              <a:rPr lang="en"/>
              <a:t> the Data</a:t>
            </a:r>
          </a:p>
        </p:txBody>
      </p:sp>
      <p:pic>
        <p:nvPicPr>
          <p:cNvPr id="159" name="Shape 159"/>
          <p:cNvPicPr preferRelativeResize="0"/>
          <p:nvPr/>
        </p:nvPicPr>
        <p:blipFill rotWithShape="1">
          <a:blip r:embed="rId3">
            <a:alphaModFix/>
          </a:blip>
          <a:srcRect b="0" l="0" r="0" t="0"/>
          <a:stretch/>
        </p:blipFill>
        <p:spPr>
          <a:xfrm>
            <a:off x="1366575" y="1063228"/>
            <a:ext cx="6616800" cy="3722100"/>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type="title"/>
          </p:nvPr>
        </p:nvSpPr>
        <p:spPr>
          <a:xfrm>
            <a:off x="457200" y="205978"/>
            <a:ext cx="8229600" cy="8574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 sz="4400" u="none" cap="none" strike="noStrike">
                <a:solidFill>
                  <a:schemeClr val="dk1"/>
                </a:solidFill>
                <a:latin typeface="Calibri"/>
                <a:ea typeface="Calibri"/>
                <a:cs typeface="Calibri"/>
                <a:sym typeface="Calibri"/>
              </a:rPr>
              <a:t>Communicat</a:t>
            </a:r>
            <a:r>
              <a:rPr lang="en"/>
              <a:t>e</a:t>
            </a:r>
            <a:r>
              <a:rPr b="0" i="0" lang="en" sz="4400" u="none" cap="none" strike="noStrike">
                <a:solidFill>
                  <a:schemeClr val="dk1"/>
                </a:solidFill>
                <a:latin typeface="Calibri"/>
                <a:ea typeface="Calibri"/>
                <a:cs typeface="Calibri"/>
                <a:sym typeface="Calibri"/>
              </a:rPr>
              <a:t> results</a:t>
            </a:r>
          </a:p>
        </p:txBody>
      </p:sp>
      <p:pic>
        <p:nvPicPr>
          <p:cNvPr id="166" name="Shape 166"/>
          <p:cNvPicPr preferRelativeResize="0"/>
          <p:nvPr/>
        </p:nvPicPr>
        <p:blipFill rotWithShape="1">
          <a:blip r:embed="rId3">
            <a:alphaModFix/>
          </a:blip>
          <a:srcRect b="0" l="0" r="0" t="0"/>
          <a:stretch/>
        </p:blipFill>
        <p:spPr>
          <a:xfrm>
            <a:off x="48230" y="1063228"/>
            <a:ext cx="8959799" cy="3070199"/>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sp>
        <p:nvSpPr>
          <p:cNvPr id="171" name="Shape 171"/>
          <p:cNvSpPr txBox="1"/>
          <p:nvPr>
            <p:ph type="title"/>
          </p:nvPr>
        </p:nvSpPr>
        <p:spPr>
          <a:xfrm>
            <a:off x="490250" y="450150"/>
            <a:ext cx="6367800" cy="4090800"/>
          </a:xfrm>
          <a:prstGeom prst="rect">
            <a:avLst/>
          </a:prstGeom>
        </p:spPr>
        <p:txBody>
          <a:bodyPr anchorCtr="0" anchor="ctr" bIns="91425" lIns="91425" rIns="91425" tIns="91425">
            <a:noAutofit/>
          </a:bodyPr>
          <a:lstStyle/>
          <a:p>
            <a:pPr lvl="0" rtl="0">
              <a:spcBef>
                <a:spcPts val="0"/>
              </a:spcBef>
              <a:buNone/>
            </a:pPr>
            <a:r>
              <a:rPr lang="en"/>
              <a:t>What’s a Data Scientist?</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sp>
        <p:nvSpPr>
          <p:cNvPr id="177" name="Shape 177"/>
          <p:cNvSpPr txBox="1"/>
          <p:nvPr>
            <p:ph type="title"/>
          </p:nvPr>
        </p:nvSpPr>
        <p:spPr>
          <a:xfrm>
            <a:off x="457200" y="205978"/>
            <a:ext cx="8229600" cy="857400"/>
          </a:xfrm>
          <a:prstGeom prst="rect">
            <a:avLst/>
          </a:prstGeom>
        </p:spPr>
        <p:txBody>
          <a:bodyPr anchorCtr="0" anchor="ctr" bIns="91425" lIns="91425" rIns="91425" tIns="91425">
            <a:noAutofit/>
          </a:bodyPr>
          <a:lstStyle/>
          <a:p>
            <a:pPr lvl="0" rtl="0">
              <a:spcBef>
                <a:spcPts val="0"/>
              </a:spcBef>
              <a:buNone/>
            </a:pPr>
            <a:r>
              <a:rPr lang="en"/>
              <a:t>The Data Science Venn Diagram</a:t>
            </a:r>
          </a:p>
        </p:txBody>
      </p:sp>
      <p:pic>
        <p:nvPicPr>
          <p:cNvPr id="178" name="Shape 178"/>
          <p:cNvPicPr preferRelativeResize="0"/>
          <p:nvPr/>
        </p:nvPicPr>
        <p:blipFill>
          <a:blip r:embed="rId3">
            <a:alphaModFix/>
          </a:blip>
          <a:stretch>
            <a:fillRect/>
          </a:stretch>
        </p:blipFill>
        <p:spPr>
          <a:xfrm>
            <a:off x="2206373" y="938356"/>
            <a:ext cx="4242673" cy="4138930"/>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ph type="title"/>
          </p:nvPr>
        </p:nvSpPr>
        <p:spPr>
          <a:xfrm>
            <a:off x="490250" y="450150"/>
            <a:ext cx="6367800" cy="4090800"/>
          </a:xfrm>
          <a:prstGeom prst="rect">
            <a:avLst/>
          </a:prstGeom>
        </p:spPr>
        <p:txBody>
          <a:bodyPr anchorCtr="0" anchor="ctr" bIns="91425" lIns="91425" rIns="91425" tIns="91425">
            <a:noAutofit/>
          </a:bodyPr>
          <a:lstStyle/>
          <a:p>
            <a:pPr lvl="0" rtl="0">
              <a:spcBef>
                <a:spcPts val="0"/>
              </a:spcBef>
              <a:buNone/>
            </a:pPr>
            <a:r>
              <a:rPr lang="en"/>
              <a:t>About these Sessions</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type="title"/>
          </p:nvPr>
        </p:nvSpPr>
        <p:spPr>
          <a:xfrm>
            <a:off x="277350" y="205975"/>
            <a:ext cx="8685899" cy="857400"/>
          </a:xfrm>
          <a:prstGeom prst="rect">
            <a:avLst/>
          </a:prstGeom>
        </p:spPr>
        <p:txBody>
          <a:bodyPr anchorCtr="0" anchor="ctr" bIns="91425" lIns="91425" rIns="91425" tIns="91425">
            <a:noAutofit/>
          </a:bodyPr>
          <a:lstStyle/>
          <a:p>
            <a:pPr lvl="0" rtl="0">
              <a:spcBef>
                <a:spcPts val="0"/>
              </a:spcBef>
              <a:buNone/>
            </a:pPr>
            <a:r>
              <a:rPr lang="en"/>
              <a:t>How do you become a data scientist?</a:t>
            </a:r>
          </a:p>
        </p:txBody>
      </p:sp>
      <p:sp>
        <p:nvSpPr>
          <p:cNvPr id="185" name="Shape 185"/>
          <p:cNvSpPr txBox="1"/>
          <p:nvPr>
            <p:ph idx="1" type="body"/>
          </p:nvPr>
        </p:nvSpPr>
        <p:spPr>
          <a:xfrm>
            <a:off x="457200" y="1450625"/>
            <a:ext cx="8229600" cy="3437399"/>
          </a:xfrm>
          <a:prstGeom prst="rect">
            <a:avLst/>
          </a:prstGeom>
        </p:spPr>
        <p:txBody>
          <a:bodyPr anchorCtr="0" anchor="t" bIns="91425" lIns="91425" rIns="91425" tIns="91425">
            <a:noAutofit/>
          </a:bodyPr>
          <a:lstStyle/>
          <a:p>
            <a:pPr indent="0" lvl="0" marL="0" rtl="0" algn="ctr">
              <a:lnSpc>
                <a:spcPct val="115000"/>
              </a:lnSpc>
              <a:spcBef>
                <a:spcPts val="0"/>
              </a:spcBef>
              <a:spcAft>
                <a:spcPts val="1800"/>
              </a:spcAft>
              <a:buNone/>
            </a:pPr>
            <a:r>
              <a:rPr lang="en" sz="3600">
                <a:solidFill>
                  <a:srgbClr val="FFFFFF"/>
                </a:solidFill>
                <a:latin typeface="Arial"/>
                <a:ea typeface="Arial"/>
                <a:cs typeface="Arial"/>
                <a:sym typeface="Arial"/>
              </a:rPr>
              <a:t>Learning and Practice</a:t>
            </a:r>
          </a:p>
          <a:p>
            <a:pPr indent="-381000" lvl="0" marL="457200" rtl="0">
              <a:lnSpc>
                <a:spcPct val="115000"/>
              </a:lnSpc>
              <a:spcBef>
                <a:spcPts val="0"/>
              </a:spcBef>
              <a:spcAft>
                <a:spcPts val="1800"/>
              </a:spcAft>
              <a:buClr>
                <a:srgbClr val="FFFFFF"/>
              </a:buClr>
              <a:buSzPct val="100000"/>
              <a:buFont typeface="Arial"/>
              <a:buChar char="●"/>
            </a:pPr>
            <a:r>
              <a:rPr lang="en" sz="2400" u="sng">
                <a:solidFill>
                  <a:srgbClr val="FFFFFF"/>
                </a:solidFill>
                <a:latin typeface="Arial"/>
                <a:ea typeface="Arial"/>
                <a:cs typeface="Arial"/>
                <a:sym typeface="Arial"/>
                <a:hlinkClick r:id="rId3"/>
              </a:rPr>
              <a:t>Kaggle</a:t>
            </a:r>
            <a:r>
              <a:rPr lang="en" sz="2400">
                <a:solidFill>
                  <a:srgbClr val="FFFFFF"/>
                </a:solidFill>
                <a:latin typeface="Arial"/>
                <a:ea typeface="Arial"/>
                <a:cs typeface="Arial"/>
                <a:sym typeface="Arial"/>
              </a:rPr>
              <a:t> - online datascience competitions</a:t>
            </a:r>
          </a:p>
          <a:p>
            <a:pPr indent="-381000" lvl="0" marL="457200" rtl="0">
              <a:lnSpc>
                <a:spcPct val="115000"/>
              </a:lnSpc>
              <a:spcBef>
                <a:spcPts val="0"/>
              </a:spcBef>
              <a:spcAft>
                <a:spcPts val="1800"/>
              </a:spcAft>
              <a:buClr>
                <a:srgbClr val="FFFFFF"/>
              </a:buClr>
              <a:buSzPct val="100000"/>
              <a:buFont typeface="Arial"/>
              <a:buChar char="●"/>
            </a:pPr>
            <a:r>
              <a:rPr lang="en" sz="2400" u="sng">
                <a:solidFill>
                  <a:srgbClr val="FFFFFF"/>
                </a:solidFill>
                <a:latin typeface="Arial"/>
                <a:ea typeface="Arial"/>
                <a:cs typeface="Arial"/>
                <a:sym typeface="Arial"/>
                <a:hlinkClick r:id="rId4"/>
              </a:rPr>
              <a:t>Driven Data</a:t>
            </a:r>
            <a:r>
              <a:rPr lang="en" sz="2400">
                <a:solidFill>
                  <a:srgbClr val="FFFFFF"/>
                </a:solidFill>
                <a:latin typeface="Arial"/>
                <a:ea typeface="Arial"/>
                <a:cs typeface="Arial"/>
                <a:sym typeface="Arial"/>
              </a:rPr>
              <a:t>  - social good datascience competitions</a:t>
            </a:r>
          </a:p>
          <a:p>
            <a:pPr indent="-381000" lvl="0" marL="457200" rtl="0">
              <a:lnSpc>
                <a:spcPct val="115000"/>
              </a:lnSpc>
              <a:spcBef>
                <a:spcPts val="0"/>
              </a:spcBef>
              <a:spcAft>
                <a:spcPts val="1800"/>
              </a:spcAft>
              <a:buClr>
                <a:srgbClr val="FFFFFF"/>
              </a:buClr>
              <a:buSzPct val="100000"/>
              <a:buFont typeface="Arial"/>
              <a:buChar char="●"/>
            </a:pPr>
            <a:r>
              <a:rPr lang="en" sz="2400" u="sng">
                <a:solidFill>
                  <a:srgbClr val="FFFFFF"/>
                </a:solidFill>
                <a:latin typeface="Arial"/>
                <a:ea typeface="Arial"/>
                <a:cs typeface="Arial"/>
                <a:sym typeface="Arial"/>
                <a:hlinkClick r:id="rId5"/>
              </a:rPr>
              <a:t>Innocentive</a:t>
            </a:r>
            <a:r>
              <a:rPr lang="en" sz="2400">
                <a:solidFill>
                  <a:srgbClr val="FFFFFF"/>
                </a:solidFill>
                <a:latin typeface="Arial"/>
                <a:ea typeface="Arial"/>
                <a:cs typeface="Arial"/>
                <a:sym typeface="Arial"/>
              </a:rPr>
              <a:t> - some datascience challenges</a:t>
            </a:r>
          </a:p>
          <a:p>
            <a:pPr indent="-381000" lvl="0" marL="457200" rtl="0">
              <a:lnSpc>
                <a:spcPct val="115000"/>
              </a:lnSpc>
              <a:spcBef>
                <a:spcPts val="0"/>
              </a:spcBef>
              <a:spcAft>
                <a:spcPts val="1800"/>
              </a:spcAft>
              <a:buClr>
                <a:srgbClr val="FFFFFF"/>
              </a:buClr>
              <a:buSzPct val="100000"/>
              <a:buFont typeface="Arial"/>
              <a:buChar char="●"/>
            </a:pPr>
            <a:r>
              <a:rPr lang="en" sz="2400" u="sng">
                <a:solidFill>
                  <a:srgbClr val="FFFFFF"/>
                </a:solidFill>
                <a:latin typeface="Arial"/>
                <a:ea typeface="Arial"/>
                <a:cs typeface="Arial"/>
                <a:sym typeface="Arial"/>
                <a:hlinkClick r:id="rId6"/>
              </a:rPr>
              <a:t>CrowdAnalytix</a:t>
            </a:r>
            <a:r>
              <a:rPr lang="en" sz="2400">
                <a:solidFill>
                  <a:srgbClr val="FFFFFF"/>
                </a:solidFill>
                <a:latin typeface="Arial"/>
                <a:ea typeface="Arial"/>
                <a:cs typeface="Arial"/>
                <a:sym typeface="Arial"/>
              </a:rPr>
              <a:t> - business datascience competitions</a:t>
            </a:r>
          </a:p>
          <a:p>
            <a:pPr indent="-381000" lvl="0" marL="457200" rtl="0">
              <a:lnSpc>
                <a:spcPct val="115000"/>
              </a:lnSpc>
              <a:spcBef>
                <a:spcPts val="0"/>
              </a:spcBef>
              <a:buClr>
                <a:srgbClr val="FFFFFF"/>
              </a:buClr>
              <a:buSzPct val="100000"/>
              <a:buFont typeface="Arial"/>
              <a:buChar char="●"/>
            </a:pPr>
            <a:r>
              <a:rPr lang="en" sz="2400" u="sng">
                <a:solidFill>
                  <a:srgbClr val="FFFFFF"/>
                </a:solidFill>
                <a:latin typeface="Arial"/>
                <a:ea typeface="Arial"/>
                <a:cs typeface="Arial"/>
                <a:sym typeface="Arial"/>
                <a:hlinkClick r:id="rId7"/>
              </a:rPr>
              <a:t>TunedIt</a:t>
            </a:r>
            <a:r>
              <a:rPr lang="en" sz="2400">
                <a:solidFill>
                  <a:srgbClr val="FFFFFF"/>
                </a:solidFill>
                <a:latin typeface="Arial"/>
                <a:ea typeface="Arial"/>
                <a:cs typeface="Arial"/>
                <a:sym typeface="Arial"/>
              </a:rPr>
              <a:t> - scientific/industrial datascience challenges</a:t>
            </a:r>
          </a:p>
          <a:p>
            <a:pPr indent="-381000" lvl="0" marL="457200" rtl="0">
              <a:lnSpc>
                <a:spcPct val="115000"/>
              </a:lnSpc>
              <a:spcBef>
                <a:spcPts val="0"/>
              </a:spcBef>
              <a:buClr>
                <a:srgbClr val="FFFFFF"/>
              </a:buClr>
              <a:buSzPct val="100000"/>
              <a:buFont typeface="Arial"/>
              <a:buChar char="●"/>
            </a:pPr>
            <a:r>
              <a:rPr lang="en" sz="2400">
                <a:solidFill>
                  <a:srgbClr val="FFFFFF"/>
                </a:solidFill>
                <a:latin typeface="Arial"/>
                <a:ea typeface="Arial"/>
                <a:cs typeface="Arial"/>
                <a:sym typeface="Arial"/>
              </a:rPr>
              <a:t>Your own projects...</a:t>
            </a:r>
          </a:p>
          <a:p>
            <a:pPr lvl="0" rtl="0">
              <a:spcBef>
                <a:spcPts val="0"/>
              </a:spcBef>
              <a:buNone/>
            </a:pPr>
            <a:r>
              <a:t/>
            </a:r>
            <a:endParaRPr>
              <a:solidFill>
                <a:srgbClr val="FFFFFF"/>
              </a:solidFill>
            </a:endParaRP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sp>
        <p:nvSpPr>
          <p:cNvPr id="191" name="Shape 191"/>
          <p:cNvSpPr txBox="1"/>
          <p:nvPr>
            <p:ph type="title"/>
          </p:nvPr>
        </p:nvSpPr>
        <p:spPr>
          <a:xfrm>
            <a:off x="457200" y="205978"/>
            <a:ext cx="8229600" cy="857400"/>
          </a:xfrm>
          <a:prstGeom prst="rect">
            <a:avLst/>
          </a:prstGeom>
        </p:spPr>
        <p:txBody>
          <a:bodyPr anchorCtr="0" anchor="ctr" bIns="91425" lIns="91425" rIns="91425" tIns="91425">
            <a:noAutofit/>
          </a:bodyPr>
          <a:lstStyle/>
          <a:p>
            <a:pPr lvl="0" rtl="0">
              <a:spcBef>
                <a:spcPts val="0"/>
              </a:spcBef>
              <a:buNone/>
            </a:pPr>
            <a:r>
              <a:rPr lang="en"/>
              <a:t>Should you become a data scientist?</a:t>
            </a:r>
          </a:p>
        </p:txBody>
      </p:sp>
      <p:sp>
        <p:nvSpPr>
          <p:cNvPr id="192" name="Shape 192"/>
          <p:cNvSpPr txBox="1"/>
          <p:nvPr>
            <p:ph idx="1" type="body"/>
          </p:nvPr>
        </p:nvSpPr>
        <p:spPr>
          <a:xfrm>
            <a:off x="457200" y="1733287"/>
            <a:ext cx="8229600" cy="2861699"/>
          </a:xfrm>
          <a:prstGeom prst="rect">
            <a:avLst/>
          </a:prstGeom>
        </p:spPr>
        <p:txBody>
          <a:bodyPr anchorCtr="0" anchor="t" bIns="91425" lIns="91425" rIns="91425" tIns="91425">
            <a:noAutofit/>
          </a:bodyPr>
          <a:lstStyle/>
          <a:p>
            <a:pPr indent="-400050" lvl="0" marL="457200" rtl="0">
              <a:lnSpc>
                <a:spcPct val="115000"/>
              </a:lnSpc>
              <a:spcBef>
                <a:spcPts val="0"/>
              </a:spcBef>
              <a:spcAft>
                <a:spcPts val="1800"/>
              </a:spcAft>
              <a:buClr>
                <a:srgbClr val="FFFFFF"/>
              </a:buClr>
              <a:buSzPct val="100000"/>
              <a:buFont typeface="Arial"/>
              <a:buChar char="●"/>
            </a:pPr>
            <a:r>
              <a:rPr lang="en" sz="2700">
                <a:solidFill>
                  <a:srgbClr val="FFFFFF"/>
                </a:solidFill>
                <a:latin typeface="Arial"/>
                <a:ea typeface="Arial"/>
                <a:cs typeface="Arial"/>
                <a:sym typeface="Arial"/>
              </a:rPr>
              <a:t>Not necessarily.  There are lots of data science students desperate for good problems to work on.</a:t>
            </a:r>
          </a:p>
          <a:p>
            <a:pPr indent="-400050" lvl="0" marL="457200" rtl="0">
              <a:lnSpc>
                <a:spcPct val="115000"/>
              </a:lnSpc>
              <a:spcBef>
                <a:spcPts val="0"/>
              </a:spcBef>
              <a:spcAft>
                <a:spcPts val="1800"/>
              </a:spcAft>
              <a:buClr>
                <a:srgbClr val="FFFFFF"/>
              </a:buClr>
              <a:buSzPct val="100000"/>
              <a:buFont typeface="Arial"/>
              <a:buChar char="●"/>
            </a:pPr>
            <a:r>
              <a:rPr lang="en" sz="2700">
                <a:solidFill>
                  <a:srgbClr val="FFFFFF"/>
                </a:solidFill>
                <a:latin typeface="Arial"/>
                <a:ea typeface="Arial"/>
                <a:cs typeface="Arial"/>
                <a:sym typeface="Arial"/>
              </a:rPr>
              <a:t>You might want to become someone who can work </a:t>
            </a:r>
            <a:r>
              <a:rPr b="1" lang="en" sz="2700">
                <a:solidFill>
                  <a:srgbClr val="FFFFFF"/>
                </a:solidFill>
                <a:latin typeface="Arial"/>
                <a:ea typeface="Arial"/>
                <a:cs typeface="Arial"/>
                <a:sym typeface="Arial"/>
              </a:rPr>
              <a:t>with</a:t>
            </a:r>
            <a:r>
              <a:rPr lang="en" sz="2700">
                <a:solidFill>
                  <a:srgbClr val="FFFFFF"/>
                </a:solidFill>
                <a:latin typeface="Arial"/>
                <a:ea typeface="Arial"/>
                <a:cs typeface="Arial"/>
                <a:sym typeface="Arial"/>
              </a:rPr>
              <a:t> data scientists</a:t>
            </a:r>
          </a:p>
          <a:p>
            <a:pPr indent="-400050" lvl="0" marL="457200" rtl="0">
              <a:lnSpc>
                <a:spcPct val="115000"/>
              </a:lnSpc>
              <a:spcBef>
                <a:spcPts val="0"/>
              </a:spcBef>
              <a:buClr>
                <a:srgbClr val="FFFFFF"/>
              </a:buClr>
              <a:buSzPct val="100000"/>
              <a:buFont typeface="Arial"/>
              <a:buChar char="●"/>
            </a:pPr>
            <a:r>
              <a:rPr lang="en" sz="2700">
                <a:solidFill>
                  <a:srgbClr val="FFFFFF"/>
                </a:solidFill>
                <a:latin typeface="Arial"/>
                <a:ea typeface="Arial"/>
                <a:cs typeface="Arial"/>
                <a:sym typeface="Arial"/>
              </a:rPr>
              <a:t>Which means learning how to specify data problems well</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sp>
        <p:nvSpPr>
          <p:cNvPr id="197" name="Shape 197"/>
          <p:cNvSpPr txBox="1"/>
          <p:nvPr>
            <p:ph type="title"/>
          </p:nvPr>
        </p:nvSpPr>
        <p:spPr>
          <a:xfrm>
            <a:off x="490250" y="450150"/>
            <a:ext cx="6367800" cy="4090800"/>
          </a:xfrm>
          <a:prstGeom prst="rect">
            <a:avLst/>
          </a:prstGeom>
        </p:spPr>
        <p:txBody>
          <a:bodyPr anchorCtr="0" anchor="ctr" bIns="91425" lIns="91425" rIns="91425" tIns="91425">
            <a:noAutofit/>
          </a:bodyPr>
          <a:lstStyle/>
          <a:p>
            <a:pPr lvl="0" rtl="0">
              <a:spcBef>
                <a:spcPts val="0"/>
              </a:spcBef>
              <a:buNone/>
            </a:pPr>
            <a:r>
              <a:rPr lang="en"/>
              <a:t>Problem examples: Data Science Competitions</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sp>
        <p:nvSpPr>
          <p:cNvPr id="203" name="Shape 203"/>
          <p:cNvSpPr txBox="1"/>
          <p:nvPr>
            <p:ph type="title"/>
          </p:nvPr>
        </p:nvSpPr>
        <p:spPr>
          <a:xfrm>
            <a:off x="457200" y="205978"/>
            <a:ext cx="8229600" cy="8574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lang="en"/>
              <a:t>Who Does What</a:t>
            </a:r>
          </a:p>
        </p:txBody>
      </p:sp>
      <p:sp>
        <p:nvSpPr>
          <p:cNvPr id="204" name="Shape 204"/>
          <p:cNvSpPr txBox="1"/>
          <p:nvPr>
            <p:ph idx="1" type="body"/>
          </p:nvPr>
        </p:nvSpPr>
        <p:spPr>
          <a:xfrm>
            <a:off x="457200" y="1200150"/>
            <a:ext cx="5086199" cy="3394500"/>
          </a:xfrm>
          <a:prstGeom prst="rect">
            <a:avLst/>
          </a:prstGeom>
          <a:noFill/>
          <a:ln>
            <a:noFill/>
          </a:ln>
        </p:spPr>
        <p:txBody>
          <a:bodyPr anchorCtr="0" anchor="t" bIns="45700" lIns="91425" rIns="91425" tIns="45700">
            <a:noAutofit/>
          </a:bodyPr>
          <a:lstStyle/>
          <a:p>
            <a:pPr indent="-317500" lvl="0" marL="342900" marR="0" rtl="0" algn="l">
              <a:spcBef>
                <a:spcPts val="0"/>
              </a:spcBef>
              <a:spcAft>
                <a:spcPts val="0"/>
              </a:spcAft>
              <a:buClr>
                <a:schemeClr val="dk1"/>
              </a:buClr>
              <a:buSzPct val="100000"/>
              <a:buFont typeface="Arial"/>
              <a:buChar char="•"/>
            </a:pPr>
            <a:r>
              <a:rPr b="0" i="0" lang="en" sz="2800" u="none" cap="none" strike="noStrike">
                <a:solidFill>
                  <a:schemeClr val="dk1"/>
                </a:solidFill>
                <a:latin typeface="Calibri"/>
                <a:ea typeface="Calibri"/>
                <a:cs typeface="Calibri"/>
                <a:sym typeface="Calibri"/>
              </a:rPr>
              <a:t>Ask an interesting question</a:t>
            </a:r>
          </a:p>
          <a:p>
            <a:pPr indent="-317500" lvl="0" marL="342900" marR="0" rtl="0" algn="l">
              <a:spcBef>
                <a:spcPts val="640"/>
              </a:spcBef>
              <a:spcAft>
                <a:spcPts val="0"/>
              </a:spcAft>
              <a:buClr>
                <a:schemeClr val="dk1"/>
              </a:buClr>
              <a:buSzPct val="100000"/>
              <a:buFont typeface="Arial"/>
              <a:buChar char="•"/>
            </a:pPr>
            <a:r>
              <a:rPr b="0" i="0" lang="en" sz="2800" u="none" cap="none" strike="noStrike">
                <a:solidFill>
                  <a:schemeClr val="dk1"/>
                </a:solidFill>
                <a:latin typeface="Calibri"/>
                <a:ea typeface="Calibri"/>
                <a:cs typeface="Calibri"/>
                <a:sym typeface="Calibri"/>
              </a:rPr>
              <a:t>Get the data</a:t>
            </a:r>
          </a:p>
          <a:p>
            <a:pPr indent="-317500" lvl="0" marL="342900" marR="0" rtl="0" algn="l">
              <a:spcBef>
                <a:spcPts val="640"/>
              </a:spcBef>
              <a:spcAft>
                <a:spcPts val="0"/>
              </a:spcAft>
              <a:buClr>
                <a:schemeClr val="dk1"/>
              </a:buClr>
              <a:buSzPct val="100000"/>
              <a:buFont typeface="Arial"/>
              <a:buChar char="•"/>
            </a:pPr>
            <a:r>
              <a:rPr b="0" i="0" lang="en" sz="2800" u="none" cap="none" strike="noStrike">
                <a:solidFill>
                  <a:schemeClr val="dk1"/>
                </a:solidFill>
                <a:latin typeface="Calibri"/>
                <a:ea typeface="Calibri"/>
                <a:cs typeface="Calibri"/>
                <a:sym typeface="Calibri"/>
              </a:rPr>
              <a:t>Explore the data</a:t>
            </a:r>
          </a:p>
          <a:p>
            <a:pPr indent="-317500" lvl="0" marL="342900" marR="0" rtl="0" algn="l">
              <a:spcBef>
                <a:spcPts val="640"/>
              </a:spcBef>
              <a:spcAft>
                <a:spcPts val="0"/>
              </a:spcAft>
              <a:buClr>
                <a:schemeClr val="dk1"/>
              </a:buClr>
              <a:buSzPct val="100000"/>
              <a:buFont typeface="Arial"/>
              <a:buChar char="•"/>
            </a:pPr>
            <a:r>
              <a:rPr b="0" i="0" lang="en" sz="2800" u="none" cap="none" strike="noStrike">
                <a:solidFill>
                  <a:schemeClr val="dk1"/>
                </a:solidFill>
                <a:latin typeface="Calibri"/>
                <a:ea typeface="Calibri"/>
                <a:cs typeface="Calibri"/>
                <a:sym typeface="Calibri"/>
              </a:rPr>
              <a:t>Model the data</a:t>
            </a:r>
          </a:p>
          <a:p>
            <a:pPr indent="-317500" lvl="0" marL="342900" marR="0" rtl="0" algn="l">
              <a:spcBef>
                <a:spcPts val="640"/>
              </a:spcBef>
              <a:spcAft>
                <a:spcPts val="0"/>
              </a:spcAft>
              <a:buClr>
                <a:schemeClr val="dk1"/>
              </a:buClr>
              <a:buSzPct val="100000"/>
              <a:buFont typeface="Arial"/>
              <a:buChar char="•"/>
            </a:pPr>
            <a:r>
              <a:rPr b="0" i="0" lang="en" sz="2800" u="none" cap="none" strike="noStrike">
                <a:solidFill>
                  <a:schemeClr val="dk1"/>
                </a:solidFill>
                <a:latin typeface="Calibri"/>
                <a:ea typeface="Calibri"/>
                <a:cs typeface="Calibri"/>
                <a:sym typeface="Calibri"/>
              </a:rPr>
              <a:t>Communicate and visualize </a:t>
            </a:r>
            <a:r>
              <a:rPr lang="en" sz="2800"/>
              <a:t>your results</a:t>
            </a:r>
          </a:p>
          <a:p>
            <a:pPr indent="-342900" lvl="0" marL="342900" marR="0" rtl="0" algn="l">
              <a:spcBef>
                <a:spcPts val="640"/>
              </a:spcBef>
              <a:buClr>
                <a:schemeClr val="dk1"/>
              </a:buClr>
              <a:buSzPct val="100000"/>
              <a:buFont typeface="Arial"/>
              <a:buNone/>
            </a:pPr>
            <a:r>
              <a:t/>
            </a:r>
            <a:endParaRPr b="0" i="0" sz="3200" u="none" cap="none" strike="noStrike">
              <a:solidFill>
                <a:schemeClr val="dk1"/>
              </a:solidFill>
              <a:latin typeface="Calibri"/>
              <a:ea typeface="Calibri"/>
              <a:cs typeface="Calibri"/>
              <a:sym typeface="Calibri"/>
            </a:endParaRPr>
          </a:p>
        </p:txBody>
      </p:sp>
      <p:sp>
        <p:nvSpPr>
          <p:cNvPr id="205" name="Shape 205"/>
          <p:cNvSpPr/>
          <p:nvPr/>
        </p:nvSpPr>
        <p:spPr>
          <a:xfrm>
            <a:off x="5105400" y="1328750"/>
            <a:ext cx="514199" cy="857400"/>
          </a:xfrm>
          <a:prstGeom prst="rightBrace">
            <a:avLst>
              <a:gd fmla="val 8333" name="adj1"/>
              <a:gd fmla="val 50000" name="adj2"/>
            </a:avLst>
          </a:prstGeom>
          <a:noFill/>
          <a:ln cap="flat" cmpd="sng" w="1143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6" name="Shape 206"/>
          <p:cNvSpPr/>
          <p:nvPr/>
        </p:nvSpPr>
        <p:spPr>
          <a:xfrm>
            <a:off x="5095875" y="2503725"/>
            <a:ext cx="514199" cy="857400"/>
          </a:xfrm>
          <a:prstGeom prst="rightBrace">
            <a:avLst>
              <a:gd fmla="val 8333" name="adj1"/>
              <a:gd fmla="val 50000" name="adj2"/>
            </a:avLst>
          </a:prstGeom>
          <a:noFill/>
          <a:ln cap="flat" cmpd="sng" w="1143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7" name="Shape 207"/>
          <p:cNvSpPr/>
          <p:nvPr/>
        </p:nvSpPr>
        <p:spPr>
          <a:xfrm>
            <a:off x="5095875" y="3719525"/>
            <a:ext cx="514199" cy="857400"/>
          </a:xfrm>
          <a:prstGeom prst="rightBrace">
            <a:avLst>
              <a:gd fmla="val 8333" name="adj1"/>
              <a:gd fmla="val 50000" name="adj2"/>
            </a:avLst>
          </a:prstGeom>
          <a:noFill/>
          <a:ln cap="flat" cmpd="sng" w="1143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8" name="Shape 208"/>
          <p:cNvSpPr txBox="1"/>
          <p:nvPr/>
        </p:nvSpPr>
        <p:spPr>
          <a:xfrm>
            <a:off x="5762475" y="1400175"/>
            <a:ext cx="3024300" cy="585899"/>
          </a:xfrm>
          <a:prstGeom prst="rect">
            <a:avLst/>
          </a:prstGeom>
          <a:noFill/>
          <a:ln>
            <a:noFill/>
          </a:ln>
        </p:spPr>
        <p:txBody>
          <a:bodyPr anchorCtr="0" anchor="t" bIns="91425" lIns="91425" rIns="91425" tIns="91425">
            <a:noAutofit/>
          </a:bodyPr>
          <a:lstStyle/>
          <a:p>
            <a:pPr lvl="0">
              <a:spcBef>
                <a:spcPts val="0"/>
              </a:spcBef>
              <a:buNone/>
            </a:pPr>
            <a:r>
              <a:rPr lang="en" sz="3000">
                <a:solidFill>
                  <a:srgbClr val="FFFFFF"/>
                </a:solidFill>
              </a:rPr>
              <a:t>Problem Owner</a:t>
            </a:r>
          </a:p>
        </p:txBody>
      </p:sp>
      <p:sp>
        <p:nvSpPr>
          <p:cNvPr id="209" name="Shape 209"/>
          <p:cNvSpPr txBox="1"/>
          <p:nvPr/>
        </p:nvSpPr>
        <p:spPr>
          <a:xfrm>
            <a:off x="5762475" y="2563275"/>
            <a:ext cx="2443200" cy="585899"/>
          </a:xfrm>
          <a:prstGeom prst="rect">
            <a:avLst/>
          </a:prstGeom>
          <a:noFill/>
          <a:ln>
            <a:noFill/>
          </a:ln>
        </p:spPr>
        <p:txBody>
          <a:bodyPr anchorCtr="0" anchor="t" bIns="91425" lIns="91425" rIns="91425" tIns="91425">
            <a:noAutofit/>
          </a:bodyPr>
          <a:lstStyle/>
          <a:p>
            <a:pPr lvl="0" rtl="0">
              <a:spcBef>
                <a:spcPts val="0"/>
              </a:spcBef>
              <a:buNone/>
            </a:pPr>
            <a:r>
              <a:rPr lang="en" sz="3000">
                <a:solidFill>
                  <a:srgbClr val="FFFFFF"/>
                </a:solidFill>
              </a:rPr>
              <a:t>Competitor</a:t>
            </a:r>
          </a:p>
        </p:txBody>
      </p:sp>
      <p:sp>
        <p:nvSpPr>
          <p:cNvPr id="210" name="Shape 210"/>
          <p:cNvSpPr txBox="1"/>
          <p:nvPr/>
        </p:nvSpPr>
        <p:spPr>
          <a:xfrm>
            <a:off x="5762475" y="3855275"/>
            <a:ext cx="2443200" cy="585899"/>
          </a:xfrm>
          <a:prstGeom prst="rect">
            <a:avLst/>
          </a:prstGeom>
          <a:noFill/>
          <a:ln>
            <a:noFill/>
          </a:ln>
        </p:spPr>
        <p:txBody>
          <a:bodyPr anchorCtr="0" anchor="t" bIns="91425" lIns="91425" rIns="91425" tIns="91425">
            <a:noAutofit/>
          </a:bodyPr>
          <a:lstStyle/>
          <a:p>
            <a:pPr lvl="0" rtl="0">
              <a:spcBef>
                <a:spcPts val="0"/>
              </a:spcBef>
              <a:buNone/>
            </a:pPr>
            <a:r>
              <a:rPr lang="en" sz="3000">
                <a:solidFill>
                  <a:srgbClr val="FFFFFF"/>
                </a:solidFill>
              </a:rPr>
              <a:t>?</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sp>
        <p:nvSpPr>
          <p:cNvPr id="215" name="Shape 215"/>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DrivenData</a:t>
            </a:r>
          </a:p>
        </p:txBody>
      </p:sp>
      <p:pic>
        <p:nvPicPr>
          <p:cNvPr id="216" name="Shape 216"/>
          <p:cNvPicPr preferRelativeResize="0"/>
          <p:nvPr/>
        </p:nvPicPr>
        <p:blipFill>
          <a:blip r:embed="rId3">
            <a:alphaModFix/>
          </a:blip>
          <a:stretch>
            <a:fillRect/>
          </a:stretch>
        </p:blipFill>
        <p:spPr>
          <a:xfrm>
            <a:off x="2029650" y="1017725"/>
            <a:ext cx="4614949" cy="3999176"/>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Kaggle</a:t>
            </a:r>
          </a:p>
        </p:txBody>
      </p:sp>
      <p:pic>
        <p:nvPicPr>
          <p:cNvPr id="222" name="Shape 222"/>
          <p:cNvPicPr preferRelativeResize="0"/>
          <p:nvPr/>
        </p:nvPicPr>
        <p:blipFill>
          <a:blip r:embed="rId3">
            <a:alphaModFix/>
          </a:blip>
          <a:stretch>
            <a:fillRect/>
          </a:stretch>
        </p:blipFill>
        <p:spPr>
          <a:xfrm>
            <a:off x="542074" y="1113900"/>
            <a:ext cx="7721826" cy="3904100"/>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DataKind</a:t>
            </a:r>
          </a:p>
        </p:txBody>
      </p:sp>
      <p:pic>
        <p:nvPicPr>
          <p:cNvPr id="228" name="Shape 228"/>
          <p:cNvPicPr preferRelativeResize="0"/>
          <p:nvPr/>
        </p:nvPicPr>
        <p:blipFill>
          <a:blip r:embed="rId3">
            <a:alphaModFix/>
          </a:blip>
          <a:stretch>
            <a:fillRect/>
          </a:stretch>
        </p:blipFill>
        <p:spPr>
          <a:xfrm>
            <a:off x="373387" y="1125275"/>
            <a:ext cx="8397222" cy="3655474"/>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Example project: Pump It Up</a:t>
            </a:r>
          </a:p>
        </p:txBody>
      </p:sp>
      <p:pic>
        <p:nvPicPr>
          <p:cNvPr id="234" name="Shape 234"/>
          <p:cNvPicPr preferRelativeResize="0"/>
          <p:nvPr/>
        </p:nvPicPr>
        <p:blipFill>
          <a:blip r:embed="rId3">
            <a:alphaModFix/>
          </a:blip>
          <a:stretch>
            <a:fillRect/>
          </a:stretch>
        </p:blipFill>
        <p:spPr>
          <a:xfrm>
            <a:off x="241072" y="1010875"/>
            <a:ext cx="4782051" cy="3290324"/>
          </a:xfrm>
          <a:prstGeom prst="rect">
            <a:avLst/>
          </a:prstGeom>
          <a:noFill/>
          <a:ln>
            <a:noFill/>
          </a:ln>
        </p:spPr>
      </p:pic>
      <p:sp>
        <p:nvSpPr>
          <p:cNvPr id="235" name="Shape 235"/>
          <p:cNvSpPr txBox="1"/>
          <p:nvPr/>
        </p:nvSpPr>
        <p:spPr>
          <a:xfrm>
            <a:off x="5238600" y="1360150"/>
            <a:ext cx="3608999" cy="3083999"/>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FFFFFF"/>
                </a:solidFill>
              </a:rPr>
              <a:t>Tanzania wells:</a:t>
            </a:r>
          </a:p>
          <a:p>
            <a:pPr lvl="0" rtl="0">
              <a:spcBef>
                <a:spcPts val="0"/>
              </a:spcBef>
              <a:buNone/>
            </a:pPr>
            <a:r>
              <a:t/>
            </a:r>
            <a:endParaRPr sz="1800">
              <a:solidFill>
                <a:srgbClr val="FFFFFF"/>
              </a:solidFill>
            </a:endParaRPr>
          </a:p>
          <a:p>
            <a:pPr lvl="0" rtl="0">
              <a:spcBef>
                <a:spcPts val="0"/>
              </a:spcBef>
              <a:buNone/>
            </a:pPr>
            <a:r>
              <a:rPr lang="en" sz="1800">
                <a:solidFill>
                  <a:srgbClr val="FFFFFF"/>
                </a:solidFill>
              </a:rPr>
              <a:t>“Your goal is to predict the operating condition of a waterpoint for each record in the dataset”</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sp>
        <p:nvSpPr>
          <p:cNvPr id="240" name="Shape 240"/>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Example project: Cervical cancer</a:t>
            </a:r>
          </a:p>
        </p:txBody>
      </p:sp>
      <p:pic>
        <p:nvPicPr>
          <p:cNvPr id="241" name="Shape 241"/>
          <p:cNvPicPr preferRelativeResize="0"/>
          <p:nvPr/>
        </p:nvPicPr>
        <p:blipFill>
          <a:blip r:embed="rId3">
            <a:alphaModFix/>
          </a:blip>
          <a:stretch>
            <a:fillRect/>
          </a:stretch>
        </p:blipFill>
        <p:spPr>
          <a:xfrm>
            <a:off x="252524" y="1455200"/>
            <a:ext cx="8638974" cy="2515600"/>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 name="Shape 245"/>
        <p:cNvGrpSpPr/>
        <p:nvPr/>
      </p:nvGrpSpPr>
      <p:grpSpPr>
        <a:xfrm>
          <a:off x="0" y="0"/>
          <a:ext cx="0" cy="0"/>
          <a:chOff x="0" y="0"/>
          <a:chExt cx="0" cy="0"/>
        </a:xfrm>
      </p:grpSpPr>
      <p:sp>
        <p:nvSpPr>
          <p:cNvPr id="246" name="Shape 246"/>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DrivenData competition guidelines</a:t>
            </a:r>
          </a:p>
        </p:txBody>
      </p:sp>
      <p:sp>
        <p:nvSpPr>
          <p:cNvPr id="247" name="Shape 247"/>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b="1" lang="en">
                <a:solidFill>
                  <a:srgbClr val="FFFFFF"/>
                </a:solidFill>
              </a:rPr>
              <a:t>Impact:</a:t>
            </a:r>
            <a:r>
              <a:rPr lang="en">
                <a:solidFill>
                  <a:srgbClr val="FFFFFF"/>
                </a:solidFill>
              </a:rPr>
              <a:t> “… clear win for the organisation in terms of effective planning, resources saved or people served… good story around how they generate social impact…”</a:t>
            </a:r>
          </a:p>
          <a:p>
            <a:pPr lvl="0" rtl="0">
              <a:spcBef>
                <a:spcPts val="0"/>
              </a:spcBef>
              <a:buNone/>
            </a:pPr>
            <a:r>
              <a:rPr b="1" lang="en">
                <a:solidFill>
                  <a:srgbClr val="FFFFFF"/>
                </a:solidFill>
              </a:rPr>
              <a:t>Challenge:</a:t>
            </a:r>
            <a:r>
              <a:rPr lang="en">
                <a:solidFill>
                  <a:srgbClr val="FFFFFF"/>
                </a:solidFill>
              </a:rPr>
              <a:t> “… challenging enough for a rich competition…”</a:t>
            </a:r>
          </a:p>
          <a:p>
            <a:pPr lvl="0" rtl="0">
              <a:spcBef>
                <a:spcPts val="0"/>
              </a:spcBef>
              <a:buNone/>
            </a:pPr>
            <a:r>
              <a:rPr b="1" lang="en">
                <a:solidFill>
                  <a:srgbClr val="FFFFFF"/>
                </a:solidFill>
              </a:rPr>
              <a:t>Feasibility:</a:t>
            </a:r>
            <a:r>
              <a:rPr lang="en">
                <a:solidFill>
                  <a:srgbClr val="FFFFFF"/>
                </a:solidFill>
              </a:rPr>
              <a:t> “….the right kind of data to answer the question at hand… does it have enough signal to be useful?...”</a:t>
            </a:r>
          </a:p>
          <a:p>
            <a:pPr lvl="0" rtl="0">
              <a:spcBef>
                <a:spcPts val="0"/>
              </a:spcBef>
              <a:buNone/>
            </a:pPr>
            <a:r>
              <a:rPr b="1" lang="en">
                <a:solidFill>
                  <a:srgbClr val="FFFFFF"/>
                </a:solidFill>
              </a:rPr>
              <a:t>Privacy: </a:t>
            </a:r>
            <a:r>
              <a:rPr lang="en">
                <a:solidFill>
                  <a:srgbClr val="FFFFFF"/>
                </a:solidFill>
              </a:rPr>
              <a:t>“… can answer this question while protecting the privacy of individuals in the dataset and the operational privacy of an organisation…”</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x="0" y="0"/>
          <a:ext cx="0" cy="0"/>
          <a:chOff x="0" y="0"/>
          <a:chExt cx="0" cy="0"/>
        </a:xfrm>
      </p:grpSpPr>
      <p:sp>
        <p:nvSpPr>
          <p:cNvPr id="71" name="Shape 71"/>
          <p:cNvSpPr txBox="1"/>
          <p:nvPr>
            <p:ph type="title"/>
          </p:nvPr>
        </p:nvSpPr>
        <p:spPr>
          <a:xfrm>
            <a:off x="457200" y="205978"/>
            <a:ext cx="8229600" cy="8574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lang="en"/>
              <a:t>Session Format</a:t>
            </a:r>
          </a:p>
        </p:txBody>
      </p:sp>
      <p:sp>
        <p:nvSpPr>
          <p:cNvPr id="72" name="Shape 72"/>
          <p:cNvSpPr txBox="1"/>
          <p:nvPr>
            <p:ph idx="1" type="body"/>
          </p:nvPr>
        </p:nvSpPr>
        <p:spPr>
          <a:xfrm>
            <a:off x="457200" y="1200150"/>
            <a:ext cx="8229600" cy="33945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rPr lang="en" sz="1800"/>
              <a:t>Session:</a:t>
            </a:r>
          </a:p>
          <a:p>
            <a:pPr indent="-254000" lvl="0" marL="342900" marR="0" rtl="0" algn="l">
              <a:spcBef>
                <a:spcPts val="0"/>
              </a:spcBef>
              <a:spcAft>
                <a:spcPts val="0"/>
              </a:spcAft>
              <a:buClr>
                <a:schemeClr val="dk1"/>
              </a:buClr>
              <a:buSzPct val="100000"/>
              <a:buFont typeface="Arial"/>
              <a:buChar char="•"/>
            </a:pPr>
            <a:r>
              <a:rPr lang="en" sz="1800"/>
              <a:t>One</a:t>
            </a:r>
            <a:r>
              <a:rPr b="0" i="0" lang="en" sz="1800" u="none" cap="none" strike="noStrike">
                <a:solidFill>
                  <a:schemeClr val="dk1"/>
                </a:solidFill>
                <a:latin typeface="Calibri"/>
                <a:ea typeface="Calibri"/>
                <a:cs typeface="Calibri"/>
                <a:sym typeface="Calibri"/>
              </a:rPr>
              <a:t> topic</a:t>
            </a:r>
          </a:p>
          <a:p>
            <a:pPr indent="-254000" lvl="0" marL="342900" marR="0" rtl="0" algn="l">
              <a:spcBef>
                <a:spcPts val="640"/>
              </a:spcBef>
              <a:spcAft>
                <a:spcPts val="0"/>
              </a:spcAft>
              <a:buClr>
                <a:schemeClr val="dk1"/>
              </a:buClr>
              <a:buSzPct val="100000"/>
              <a:buFont typeface="Arial"/>
              <a:buChar char="•"/>
            </a:pPr>
            <a:r>
              <a:rPr b="0" i="0" lang="en" sz="1800" u="none" cap="none" strike="noStrike">
                <a:solidFill>
                  <a:schemeClr val="dk1"/>
                </a:solidFill>
                <a:latin typeface="Calibri"/>
                <a:ea typeface="Calibri"/>
                <a:cs typeface="Calibri"/>
                <a:sym typeface="Calibri"/>
              </a:rPr>
              <a:t>Learn 4-6 concepts related to that topic</a:t>
            </a:r>
          </a:p>
          <a:p>
            <a:pPr indent="-254000" lvl="0" marL="342900" marR="0" rtl="0" algn="l">
              <a:spcBef>
                <a:spcPts val="640"/>
              </a:spcBef>
              <a:spcAft>
                <a:spcPts val="0"/>
              </a:spcAft>
              <a:buClr>
                <a:schemeClr val="dk1"/>
              </a:buClr>
              <a:buSzPct val="100000"/>
              <a:buFont typeface="Arial"/>
              <a:buChar char="•"/>
            </a:pPr>
            <a:r>
              <a:rPr b="0" i="0" lang="en" sz="1800" u="none" cap="none" strike="noStrike">
                <a:solidFill>
                  <a:schemeClr val="dk1"/>
                </a:solidFill>
                <a:latin typeface="Calibri"/>
                <a:ea typeface="Calibri"/>
                <a:cs typeface="Calibri"/>
                <a:sym typeface="Calibri"/>
              </a:rPr>
              <a:t>Try apps</a:t>
            </a:r>
            <a:r>
              <a:rPr lang="en" sz="1800"/>
              <a:t> or</a:t>
            </a:r>
            <a:r>
              <a:rPr b="0" i="0" lang="en" sz="1800" u="none" cap="none" strike="noStrike">
                <a:solidFill>
                  <a:schemeClr val="dk1"/>
                </a:solidFill>
                <a:latin typeface="Calibri"/>
                <a:ea typeface="Calibri"/>
                <a:cs typeface="Calibri"/>
                <a:sym typeface="Calibri"/>
              </a:rPr>
              <a:t> code related to that topic</a:t>
            </a:r>
          </a:p>
          <a:p>
            <a:pPr indent="-342900" lvl="0" marL="342900" marR="0" rtl="0" algn="l">
              <a:spcBef>
                <a:spcPts val="640"/>
              </a:spcBef>
              <a:spcAft>
                <a:spcPts val="0"/>
              </a:spcAft>
              <a:buClr>
                <a:schemeClr val="dk1"/>
              </a:buClr>
              <a:buSzPct val="177777"/>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spcBef>
                <a:spcPts val="640"/>
              </a:spcBef>
              <a:spcAft>
                <a:spcPts val="0"/>
              </a:spcAft>
              <a:buNone/>
            </a:pPr>
            <a:r>
              <a:rPr lang="en" sz="1800"/>
              <a:t>Before each session:</a:t>
            </a:r>
          </a:p>
          <a:p>
            <a:pPr indent="-254000" lvl="0" marL="342900" marR="0" rtl="0" algn="l">
              <a:spcBef>
                <a:spcPts val="640"/>
              </a:spcBef>
              <a:buClr>
                <a:schemeClr val="dk1"/>
              </a:buClr>
              <a:buSzPct val="100000"/>
              <a:buFont typeface="Arial"/>
              <a:buChar char="•"/>
            </a:pPr>
            <a:r>
              <a:rPr lang="en" sz="1800"/>
              <a:t>Install required tools (see the ‘tool installs’ instructions sheet)</a:t>
            </a:r>
          </a:p>
          <a:p>
            <a:pPr indent="-254000" lvl="0" marL="342900" marR="0" rtl="0" algn="l">
              <a:spcBef>
                <a:spcPts val="640"/>
              </a:spcBef>
              <a:buClr>
                <a:schemeClr val="dk1"/>
              </a:buClr>
              <a:buSzPct val="100000"/>
              <a:buFont typeface="Arial"/>
              <a:buChar char="•"/>
            </a:pPr>
            <a:r>
              <a:rPr lang="en" sz="1800"/>
              <a:t>Do background reading</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x="0" y="0"/>
          <a:ext cx="0" cy="0"/>
          <a:chOff x="0" y="0"/>
          <a:chExt cx="0" cy="0"/>
        </a:xfrm>
      </p:grpSpPr>
      <p:sp>
        <p:nvSpPr>
          <p:cNvPr id="252" name="Shape 252"/>
          <p:cNvSpPr txBox="1"/>
          <p:nvPr>
            <p:ph type="title"/>
          </p:nvPr>
        </p:nvSpPr>
        <p:spPr>
          <a:xfrm>
            <a:off x="490250" y="450150"/>
            <a:ext cx="6367800" cy="4090800"/>
          </a:xfrm>
          <a:prstGeom prst="rect">
            <a:avLst/>
          </a:prstGeom>
        </p:spPr>
        <p:txBody>
          <a:bodyPr anchorCtr="0" anchor="ctr" bIns="91425" lIns="91425" rIns="91425" tIns="91425">
            <a:noAutofit/>
          </a:bodyPr>
          <a:lstStyle/>
          <a:p>
            <a:pPr lvl="0" rtl="0">
              <a:spcBef>
                <a:spcPts val="0"/>
              </a:spcBef>
              <a:buNone/>
            </a:pPr>
            <a:r>
              <a:rPr lang="en"/>
              <a:t>Writing a Problem Statement</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sp>
        <p:nvSpPr>
          <p:cNvPr id="257" name="Shape 257"/>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Design your project</a:t>
            </a:r>
          </a:p>
        </p:txBody>
      </p:sp>
      <p:sp>
        <p:nvSpPr>
          <p:cNvPr id="258" name="Shape 258"/>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Clr>
                <a:srgbClr val="FFFFFF"/>
              </a:buClr>
            </a:pPr>
            <a:r>
              <a:rPr lang="en">
                <a:solidFill>
                  <a:srgbClr val="FFFFFF"/>
                </a:solidFill>
              </a:rPr>
              <a:t>Context: who needs this work, and what are they doing it for? </a:t>
            </a:r>
          </a:p>
          <a:p>
            <a:pPr indent="-228600" lvl="0" marL="457200" rtl="0">
              <a:spcBef>
                <a:spcPts val="0"/>
              </a:spcBef>
              <a:buClr>
                <a:srgbClr val="FFFFFF"/>
              </a:buClr>
            </a:pPr>
            <a:r>
              <a:rPr lang="en">
                <a:solidFill>
                  <a:srgbClr val="FFFFFF"/>
                </a:solidFill>
              </a:rPr>
              <a:t>Needs: what are you trying to fix</a:t>
            </a:r>
          </a:p>
          <a:p>
            <a:pPr indent="-228600" lvl="0" marL="457200" rtl="0">
              <a:spcBef>
                <a:spcPts val="0"/>
              </a:spcBef>
              <a:buClr>
                <a:srgbClr val="FFFFFF"/>
              </a:buClr>
            </a:pPr>
            <a:r>
              <a:rPr lang="en">
                <a:solidFill>
                  <a:srgbClr val="FFFFFF"/>
                </a:solidFill>
              </a:rPr>
              <a:t>Vision: what do you expect your final result to look like?</a:t>
            </a:r>
          </a:p>
          <a:p>
            <a:pPr indent="-228600" lvl="0" marL="457200" rtl="0">
              <a:spcBef>
                <a:spcPts val="0"/>
              </a:spcBef>
              <a:buClr>
                <a:srgbClr val="FFFFFF"/>
              </a:buClr>
            </a:pPr>
            <a:r>
              <a:rPr lang="en">
                <a:solidFill>
                  <a:srgbClr val="FFFFFF"/>
                </a:solidFill>
              </a:rPr>
              <a:t>Outcome: how do you get your results to the people who need them? What happens next?</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Design your questions</a:t>
            </a:r>
          </a:p>
        </p:txBody>
      </p:sp>
      <p:sp>
        <p:nvSpPr>
          <p:cNvPr id="264" name="Shape 264"/>
          <p:cNvSpPr txBox="1"/>
          <p:nvPr>
            <p:ph idx="1" type="body"/>
          </p:nvPr>
        </p:nvSpPr>
        <p:spPr>
          <a:xfrm>
            <a:off x="311700" y="1152475"/>
            <a:ext cx="8520599" cy="3416400"/>
          </a:xfrm>
          <a:prstGeom prst="rect">
            <a:avLst/>
          </a:prstGeom>
          <a:ln cap="flat" cmpd="sng" w="9525">
            <a:solidFill>
              <a:srgbClr val="000000"/>
            </a:solidFill>
            <a:prstDash val="solid"/>
            <a:round/>
            <a:headEnd len="med" w="med" type="none"/>
            <a:tailEnd len="med" w="med" type="none"/>
          </a:ln>
        </p:spPr>
        <p:txBody>
          <a:bodyPr anchorCtr="0" anchor="t" bIns="91425" lIns="91425" rIns="91425" tIns="91425">
            <a:noAutofit/>
          </a:bodyPr>
          <a:lstStyle/>
          <a:p>
            <a:pPr indent="-381000" lvl="0" marL="457200" rtl="0">
              <a:spcBef>
                <a:spcPts val="0"/>
              </a:spcBef>
              <a:buClr>
                <a:srgbClr val="FFFFFF"/>
              </a:buClr>
              <a:buSzPct val="100000"/>
            </a:pPr>
            <a:r>
              <a:rPr lang="en" sz="2400">
                <a:solidFill>
                  <a:srgbClr val="FFFFFF"/>
                </a:solidFill>
              </a:rPr>
              <a:t>Is the question concrete enough?</a:t>
            </a:r>
          </a:p>
          <a:p>
            <a:pPr indent="-381000" lvl="0" marL="457200" rtl="0">
              <a:lnSpc>
                <a:spcPct val="100000"/>
              </a:lnSpc>
              <a:spcBef>
                <a:spcPts val="1400"/>
              </a:spcBef>
              <a:spcAft>
                <a:spcPts val="0"/>
              </a:spcAft>
              <a:buClr>
                <a:srgbClr val="FFFFFF"/>
              </a:buClr>
              <a:buSzPct val="100000"/>
            </a:pPr>
            <a:r>
              <a:rPr lang="en" sz="2400">
                <a:solidFill>
                  <a:srgbClr val="FFFFFF"/>
                </a:solidFill>
              </a:rPr>
              <a:t>Can you translate the question into an experiment? </a:t>
            </a:r>
          </a:p>
          <a:p>
            <a:pPr indent="-381000" lvl="0" marL="457200" rtl="0">
              <a:spcBef>
                <a:spcPts val="0"/>
              </a:spcBef>
              <a:buClr>
                <a:srgbClr val="FFFFFF"/>
              </a:buClr>
              <a:buSzPct val="100000"/>
            </a:pPr>
            <a:r>
              <a:rPr lang="en" sz="2400">
                <a:solidFill>
                  <a:srgbClr val="FFFFFF"/>
                </a:solidFill>
              </a:rPr>
              <a:t>Is it actionable?</a:t>
            </a:r>
          </a:p>
          <a:p>
            <a:pPr indent="-381000" lvl="0" marL="457200" rtl="0">
              <a:lnSpc>
                <a:spcPct val="100000"/>
              </a:lnSpc>
              <a:spcBef>
                <a:spcPts val="1400"/>
              </a:spcBef>
              <a:spcAft>
                <a:spcPts val="0"/>
              </a:spcAft>
              <a:buClr>
                <a:srgbClr val="FFFFFF"/>
              </a:buClr>
              <a:buSzPct val="100000"/>
            </a:pPr>
            <a:r>
              <a:rPr lang="en" sz="2400">
                <a:solidFill>
                  <a:srgbClr val="FFFFFF"/>
                </a:solidFill>
              </a:rPr>
              <a:t>What actions will be taken given the answer?</a:t>
            </a:r>
          </a:p>
          <a:p>
            <a:pPr indent="-381000" lvl="0" marL="457200" rtl="0">
              <a:lnSpc>
                <a:spcPct val="100000"/>
              </a:lnSpc>
              <a:spcBef>
                <a:spcPts val="1400"/>
              </a:spcBef>
              <a:spcAft>
                <a:spcPts val="0"/>
              </a:spcAft>
              <a:buClr>
                <a:srgbClr val="FFFFFF"/>
              </a:buClr>
              <a:buSzPct val="100000"/>
            </a:pPr>
            <a:r>
              <a:rPr lang="en" sz="2400">
                <a:solidFill>
                  <a:srgbClr val="FFFFFF"/>
                </a:solidFill>
              </a:rPr>
              <a:t>What data is needed to do the analysis? </a:t>
            </a:r>
          </a:p>
          <a:p>
            <a:pPr lvl="0" rtl="0">
              <a:spcBef>
                <a:spcPts val="0"/>
              </a:spcBef>
              <a:buNone/>
            </a:pPr>
            <a:r>
              <a:t/>
            </a:r>
            <a:endParaRPr>
              <a:solidFill>
                <a:srgbClr val="FFFFFF"/>
              </a:solidFill>
            </a:endParaRP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sp>
        <p:nvSpPr>
          <p:cNvPr id="269" name="Shape 269"/>
          <p:cNvSpPr txBox="1"/>
          <p:nvPr>
            <p:ph type="title"/>
          </p:nvPr>
        </p:nvSpPr>
        <p:spPr>
          <a:xfrm>
            <a:off x="490250" y="450150"/>
            <a:ext cx="6367800" cy="4090800"/>
          </a:xfrm>
          <a:prstGeom prst="rect">
            <a:avLst/>
          </a:prstGeom>
        </p:spPr>
        <p:txBody>
          <a:bodyPr anchorCtr="0" anchor="ctr" bIns="91425" lIns="91425" rIns="91425" tIns="91425">
            <a:noAutofit/>
          </a:bodyPr>
          <a:lstStyle/>
          <a:p>
            <a:pPr lvl="0" rtl="0">
              <a:spcBef>
                <a:spcPts val="0"/>
              </a:spcBef>
              <a:buNone/>
            </a:pPr>
            <a:r>
              <a:rPr lang="en"/>
              <a:t>Data Science Ethics</a:t>
            </a: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Data Risk and Ethics</a:t>
            </a:r>
          </a:p>
        </p:txBody>
      </p:sp>
      <p:sp>
        <p:nvSpPr>
          <p:cNvPr id="275" name="Shape 275"/>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a:solidFill>
                  <a:srgbClr val="FFFFFF"/>
                </a:solidFill>
              </a:rPr>
              <a:t>You’re responsible for your data outputs</a:t>
            </a:r>
          </a:p>
          <a:p>
            <a:pPr indent="-228600" lvl="0" marL="457200" rtl="0">
              <a:spcBef>
                <a:spcPts val="0"/>
              </a:spcBef>
              <a:buClr>
                <a:srgbClr val="FFFFFF"/>
              </a:buClr>
            </a:pPr>
            <a:r>
              <a:rPr lang="en">
                <a:solidFill>
                  <a:srgbClr val="FFFFFF"/>
                </a:solidFill>
              </a:rPr>
              <a:t>Could your outputs increase risk to anyone?</a:t>
            </a:r>
          </a:p>
          <a:p>
            <a:pPr indent="-228600" lvl="0" marL="457200" rtl="0">
              <a:spcBef>
                <a:spcPts val="0"/>
              </a:spcBef>
              <a:buClr>
                <a:srgbClr val="FFFFFF"/>
              </a:buClr>
            </a:pPr>
            <a:r>
              <a:rPr lang="en">
                <a:solidFill>
                  <a:srgbClr val="FFFFFF"/>
                </a:solidFill>
              </a:rPr>
              <a:t>How will you respect privacy and security?</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9" name="Shape 279"/>
        <p:cNvGrpSpPr/>
        <p:nvPr/>
      </p:nvGrpSpPr>
      <p:grpSpPr>
        <a:xfrm>
          <a:off x="0" y="0"/>
          <a:ext cx="0" cy="0"/>
          <a:chOff x="0" y="0"/>
          <a:chExt cx="0" cy="0"/>
        </a:xfrm>
      </p:grpSpPr>
      <p:sp>
        <p:nvSpPr>
          <p:cNvPr id="280" name="Shape 280"/>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Data Risk</a:t>
            </a:r>
          </a:p>
        </p:txBody>
      </p:sp>
      <p:sp>
        <p:nvSpPr>
          <p:cNvPr id="281" name="Shape 281"/>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a:solidFill>
                  <a:srgbClr val="FFFFFF"/>
                </a:solidFill>
              </a:rPr>
              <a:t>Risk: “The probability of something happening multiplied by the resulting cost or benefit if it does”</a:t>
            </a:r>
          </a:p>
          <a:p>
            <a:pPr indent="-228600" lvl="0" marL="457200" rtl="0">
              <a:spcBef>
                <a:spcPts val="0"/>
              </a:spcBef>
              <a:buClr>
                <a:srgbClr val="FFFFFF"/>
              </a:buClr>
            </a:pPr>
            <a:r>
              <a:rPr lang="en">
                <a:solidFill>
                  <a:srgbClr val="FFFFFF"/>
                </a:solidFill>
              </a:rPr>
              <a:t>Risk of: physical, legal, reputational, privacy harm</a:t>
            </a:r>
          </a:p>
          <a:p>
            <a:pPr indent="-228600" lvl="0" marL="457200" rtl="0">
              <a:spcBef>
                <a:spcPts val="0"/>
              </a:spcBef>
              <a:buClr>
                <a:srgbClr val="FFFFFF"/>
              </a:buClr>
            </a:pPr>
            <a:r>
              <a:rPr lang="en">
                <a:solidFill>
                  <a:srgbClr val="FFFFFF"/>
                </a:solidFill>
              </a:rPr>
              <a:t>Likelihood (e.g. low, medium, high)</a:t>
            </a:r>
          </a:p>
          <a:p>
            <a:pPr indent="-228600" lvl="0" marL="457200" rtl="0">
              <a:spcBef>
                <a:spcPts val="0"/>
              </a:spcBef>
              <a:buClr>
                <a:srgbClr val="FFFFFF"/>
              </a:buClr>
            </a:pPr>
            <a:r>
              <a:rPr lang="en">
                <a:solidFill>
                  <a:srgbClr val="FFFFFF"/>
                </a:solidFill>
              </a:rPr>
              <a:t>Risk to: data subjects, collectors, processors, releasers, users</a:t>
            </a:r>
          </a:p>
          <a:p>
            <a:pPr lvl="0" rtl="0">
              <a:spcBef>
                <a:spcPts val="0"/>
              </a:spcBef>
              <a:buNone/>
            </a:pPr>
            <a:r>
              <a:t/>
            </a:r>
            <a:endParaRPr>
              <a:solidFill>
                <a:srgbClr val="FFFFFF"/>
              </a:solidFill>
            </a:endParaRPr>
          </a:p>
          <a:p>
            <a:pPr lvl="0" rtl="0">
              <a:spcBef>
                <a:spcPts val="0"/>
              </a:spcBef>
              <a:buNone/>
            </a:pPr>
            <a:r>
              <a:t/>
            </a:r>
            <a:endParaRPr>
              <a:solidFill>
                <a:srgbClr val="FFFFFF"/>
              </a:solidFill>
            </a:endParaRP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x="0" y="0"/>
          <a:ext cx="0" cy="0"/>
          <a:chOff x="0" y="0"/>
          <a:chExt cx="0" cy="0"/>
        </a:xfrm>
      </p:grpSpPr>
      <p:sp>
        <p:nvSpPr>
          <p:cNvPr id="286" name="Shape 286"/>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PII: Personally Identifiable Information</a:t>
            </a:r>
          </a:p>
        </p:txBody>
      </p:sp>
      <p:sp>
        <p:nvSpPr>
          <p:cNvPr id="287" name="Shape 287"/>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20000"/>
              </a:lnSpc>
              <a:spcBef>
                <a:spcPts val="2400"/>
              </a:spcBef>
              <a:spcAft>
                <a:spcPts val="0"/>
              </a:spcAft>
              <a:buNone/>
            </a:pPr>
            <a:r>
              <a:rPr b="1" lang="en">
                <a:solidFill>
                  <a:srgbClr val="FFFFFF"/>
                </a:solidFill>
                <a:latin typeface="Arial"/>
                <a:ea typeface="Arial"/>
                <a:cs typeface="Arial"/>
                <a:sym typeface="Arial"/>
              </a:rPr>
              <a:t>“Personally identifiable information</a:t>
            </a:r>
            <a:r>
              <a:rPr lang="en">
                <a:solidFill>
                  <a:srgbClr val="FFFFFF"/>
                </a:solidFill>
                <a:latin typeface="Arial"/>
                <a:ea typeface="Arial"/>
                <a:cs typeface="Arial"/>
                <a:sym typeface="Arial"/>
              </a:rPr>
              <a:t> (</a:t>
            </a:r>
            <a:r>
              <a:rPr b="1" lang="en">
                <a:solidFill>
                  <a:srgbClr val="FFFFFF"/>
                </a:solidFill>
                <a:latin typeface="Arial"/>
                <a:ea typeface="Arial"/>
                <a:cs typeface="Arial"/>
                <a:sym typeface="Arial"/>
              </a:rPr>
              <a:t>PII</a:t>
            </a:r>
            <a:r>
              <a:rPr lang="en">
                <a:solidFill>
                  <a:srgbClr val="FFFFFF"/>
                </a:solidFill>
                <a:latin typeface="Arial"/>
                <a:ea typeface="Arial"/>
                <a:cs typeface="Arial"/>
                <a:sym typeface="Arial"/>
              </a:rPr>
              <a:t>) is any data that could potentially identify a specific individual. Any information that can be used to distinguish one person from another and can be used for de-anonymizing anonymous data can be considered </a:t>
            </a:r>
            <a:r>
              <a:rPr b="1" lang="en">
                <a:solidFill>
                  <a:srgbClr val="FFFFFF"/>
                </a:solidFill>
                <a:latin typeface="Arial"/>
                <a:ea typeface="Arial"/>
                <a:cs typeface="Arial"/>
                <a:sym typeface="Arial"/>
              </a:rPr>
              <a:t>PII</a:t>
            </a:r>
            <a:r>
              <a:rPr lang="en">
                <a:solidFill>
                  <a:srgbClr val="FFFFFF"/>
                </a:solidFill>
                <a:latin typeface="Arial"/>
                <a:ea typeface="Arial"/>
                <a:cs typeface="Arial"/>
                <a:sym typeface="Arial"/>
              </a:rPr>
              <a:t>.”</a:t>
            </a:r>
          </a:p>
          <a:p>
            <a:pPr lvl="0" rtl="0">
              <a:spcBef>
                <a:spcPts val="0"/>
              </a:spcBef>
              <a:buNone/>
            </a:pPr>
            <a:r>
              <a:t/>
            </a:r>
            <a:endParaRPr>
              <a:solidFill>
                <a:srgbClr val="FFFFFF"/>
              </a:solidFill>
            </a:endParaRP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1" name="Shape 291"/>
        <p:cNvGrpSpPr/>
        <p:nvPr/>
      </p:nvGrpSpPr>
      <p:grpSpPr>
        <a:xfrm>
          <a:off x="0" y="0"/>
          <a:ext cx="0" cy="0"/>
          <a:chOff x="0" y="0"/>
          <a:chExt cx="0" cy="0"/>
        </a:xfrm>
      </p:grpSpPr>
      <p:sp>
        <p:nvSpPr>
          <p:cNvPr id="292" name="Shape 292"/>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PII Red Flags</a:t>
            </a:r>
          </a:p>
        </p:txBody>
      </p:sp>
      <p:sp>
        <p:nvSpPr>
          <p:cNvPr id="293" name="Shape 293"/>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lnSpc>
                <a:spcPct val="120000"/>
              </a:lnSpc>
              <a:spcBef>
                <a:spcPts val="2400"/>
              </a:spcBef>
              <a:spcAft>
                <a:spcPts val="0"/>
              </a:spcAft>
              <a:buClr>
                <a:srgbClr val="FFFFFF"/>
              </a:buClr>
            </a:pPr>
            <a:r>
              <a:rPr lang="en">
                <a:solidFill>
                  <a:srgbClr val="FFFFFF"/>
                </a:solidFill>
              </a:rPr>
              <a:t>Names, addresses, phone numbers</a:t>
            </a:r>
          </a:p>
          <a:p>
            <a:pPr indent="-228600" lvl="0" marL="457200" rtl="0">
              <a:lnSpc>
                <a:spcPct val="120000"/>
              </a:lnSpc>
              <a:spcBef>
                <a:spcPts val="2400"/>
              </a:spcBef>
              <a:spcAft>
                <a:spcPts val="0"/>
              </a:spcAft>
              <a:buClr>
                <a:srgbClr val="FFFFFF"/>
              </a:buClr>
            </a:pPr>
            <a:r>
              <a:rPr lang="en">
                <a:solidFill>
                  <a:srgbClr val="FFFFFF"/>
                </a:solidFill>
              </a:rPr>
              <a:t>Locations: lat/long, GIS traces, locality (e.g. home + work as an identifier)</a:t>
            </a:r>
          </a:p>
          <a:p>
            <a:pPr indent="-228600" lvl="0" marL="457200" rtl="0">
              <a:lnSpc>
                <a:spcPct val="120000"/>
              </a:lnSpc>
              <a:spcBef>
                <a:spcPts val="2400"/>
              </a:spcBef>
              <a:spcAft>
                <a:spcPts val="0"/>
              </a:spcAft>
              <a:buClr>
                <a:srgbClr val="FFFFFF"/>
              </a:buClr>
            </a:pPr>
            <a:r>
              <a:rPr lang="en">
                <a:solidFill>
                  <a:srgbClr val="FFFFFF"/>
                </a:solidFill>
              </a:rPr>
              <a:t>Members of small populations</a:t>
            </a:r>
          </a:p>
          <a:p>
            <a:pPr indent="-228600" lvl="0" marL="457200" rtl="0">
              <a:lnSpc>
                <a:spcPct val="120000"/>
              </a:lnSpc>
              <a:spcBef>
                <a:spcPts val="2400"/>
              </a:spcBef>
              <a:spcAft>
                <a:spcPts val="0"/>
              </a:spcAft>
              <a:buClr>
                <a:srgbClr val="FFFFFF"/>
              </a:buClr>
            </a:pPr>
            <a:r>
              <a:rPr lang="en">
                <a:solidFill>
                  <a:srgbClr val="FFFFFF"/>
                </a:solidFill>
              </a:rPr>
              <a:t>Untranslated text</a:t>
            </a:r>
          </a:p>
          <a:p>
            <a:pPr indent="-228600" lvl="0" marL="457200" rtl="0">
              <a:lnSpc>
                <a:spcPct val="120000"/>
              </a:lnSpc>
              <a:spcBef>
                <a:spcPts val="2400"/>
              </a:spcBef>
              <a:spcAft>
                <a:spcPts val="0"/>
              </a:spcAft>
              <a:buClr>
                <a:srgbClr val="FFFFFF"/>
              </a:buClr>
            </a:pPr>
            <a:r>
              <a:rPr lang="en">
                <a:solidFill>
                  <a:srgbClr val="FFFFFF"/>
                </a:solidFill>
              </a:rPr>
              <a:t>Codes (e.g. “41”)</a:t>
            </a:r>
          </a:p>
          <a:p>
            <a:pPr indent="-228600" lvl="0" marL="457200" rtl="0">
              <a:lnSpc>
                <a:spcPct val="120000"/>
              </a:lnSpc>
              <a:spcBef>
                <a:spcPts val="2400"/>
              </a:spcBef>
              <a:spcAft>
                <a:spcPts val="0"/>
              </a:spcAft>
              <a:buClr>
                <a:srgbClr val="FFFFFF"/>
              </a:buClr>
            </a:pPr>
            <a:r>
              <a:rPr lang="en">
                <a:solidFill>
                  <a:srgbClr val="FFFFFF"/>
                </a:solidFill>
              </a:rPr>
              <a:t>Slang terms</a:t>
            </a:r>
          </a:p>
          <a:p>
            <a:pPr indent="-228600" lvl="0" marL="457200" rtl="0">
              <a:lnSpc>
                <a:spcPct val="120000"/>
              </a:lnSpc>
              <a:spcBef>
                <a:spcPts val="2400"/>
              </a:spcBef>
              <a:spcAft>
                <a:spcPts val="0"/>
              </a:spcAft>
              <a:buClr>
                <a:srgbClr val="FFFFFF"/>
              </a:buClr>
            </a:pPr>
            <a:r>
              <a:rPr lang="en">
                <a:solidFill>
                  <a:srgbClr val="FFFFFF"/>
                </a:solidFill>
              </a:rPr>
              <a:t>Can be combined with other datasets to produce PII</a:t>
            </a:r>
          </a:p>
          <a:p>
            <a:pPr lvl="0" rtl="0">
              <a:spcBef>
                <a:spcPts val="0"/>
              </a:spcBef>
              <a:buNone/>
            </a:pPr>
            <a:r>
              <a:t/>
            </a:r>
            <a:endParaRPr>
              <a:solidFill>
                <a:srgbClr val="FFFFFF"/>
              </a:solidFill>
            </a:endParaRP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 name="Shape 297"/>
        <p:cNvGrpSpPr/>
        <p:nvPr/>
      </p:nvGrpSpPr>
      <p:grpSpPr>
        <a:xfrm>
          <a:off x="0" y="0"/>
          <a:ext cx="0" cy="0"/>
          <a:chOff x="0" y="0"/>
          <a:chExt cx="0" cy="0"/>
        </a:xfrm>
      </p:grpSpPr>
      <p:sp>
        <p:nvSpPr>
          <p:cNvPr id="298" name="Shape 298"/>
          <p:cNvSpPr txBox="1"/>
          <p:nvPr>
            <p:ph type="title"/>
          </p:nvPr>
        </p:nvSpPr>
        <p:spPr>
          <a:xfrm>
            <a:off x="490250" y="450150"/>
            <a:ext cx="6367800" cy="4090800"/>
          </a:xfrm>
          <a:prstGeom prst="rect">
            <a:avLst/>
          </a:prstGeom>
        </p:spPr>
        <p:txBody>
          <a:bodyPr anchorCtr="0" anchor="ctr" bIns="91425" lIns="91425" rIns="91425" tIns="91425">
            <a:noAutofit/>
          </a:bodyPr>
          <a:lstStyle/>
          <a:p>
            <a:pPr lvl="0" rtl="0">
              <a:spcBef>
                <a:spcPts val="0"/>
              </a:spcBef>
              <a:buNone/>
            </a:pPr>
            <a:r>
              <a:rPr lang="en"/>
              <a:t>Exercises</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 name="Shape 302"/>
        <p:cNvGrpSpPr/>
        <p:nvPr/>
      </p:nvGrpSpPr>
      <p:grpSpPr>
        <a:xfrm>
          <a:off x="0" y="0"/>
          <a:ext cx="0" cy="0"/>
          <a:chOff x="0" y="0"/>
          <a:chExt cx="0" cy="0"/>
        </a:xfrm>
      </p:grpSpPr>
      <p:sp>
        <p:nvSpPr>
          <p:cNvPr id="303" name="Shape 303"/>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3-minute exercise: Ask interesting questions</a:t>
            </a:r>
          </a:p>
        </p:txBody>
      </p:sp>
      <p:sp>
        <p:nvSpPr>
          <p:cNvPr id="304" name="Shape 304"/>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1400"/>
              </a:spcBef>
              <a:spcAft>
                <a:spcPts val="0"/>
              </a:spcAft>
              <a:buNone/>
            </a:pPr>
            <a:r>
              <a:rPr lang="en">
                <a:solidFill>
                  <a:srgbClr val="FFFFFF"/>
                </a:solidFill>
              </a:rPr>
              <a:t>Either your own questions:</a:t>
            </a:r>
          </a:p>
          <a:p>
            <a:pPr indent="-228600" lvl="0" marL="457200" rtl="0">
              <a:lnSpc>
                <a:spcPct val="100000"/>
              </a:lnSpc>
              <a:spcBef>
                <a:spcPts val="1400"/>
              </a:spcBef>
              <a:spcAft>
                <a:spcPts val="0"/>
              </a:spcAft>
              <a:buClr>
                <a:srgbClr val="FFFFFF"/>
              </a:buClr>
            </a:pPr>
            <a:r>
              <a:rPr lang="en">
                <a:solidFill>
                  <a:srgbClr val="FFFFFF"/>
                </a:solidFill>
              </a:rPr>
              <a:t>Questions that data might help with</a:t>
            </a:r>
          </a:p>
          <a:p>
            <a:pPr indent="-228600" lvl="0" marL="457200" rtl="0">
              <a:lnSpc>
                <a:spcPct val="100000"/>
              </a:lnSpc>
              <a:spcBef>
                <a:spcPts val="0"/>
              </a:spcBef>
              <a:spcAft>
                <a:spcPts val="0"/>
              </a:spcAft>
              <a:buClr>
                <a:srgbClr val="FFFFFF"/>
              </a:buClr>
            </a:pPr>
            <a:r>
              <a:rPr lang="en">
                <a:solidFill>
                  <a:srgbClr val="FFFFFF"/>
                </a:solidFill>
              </a:rPr>
              <a:t>Stories you want to tell with data</a:t>
            </a:r>
          </a:p>
          <a:p>
            <a:pPr indent="-228600" lvl="0" marL="457200" rtl="0">
              <a:lnSpc>
                <a:spcPct val="100000"/>
              </a:lnSpc>
              <a:spcBef>
                <a:spcPts val="1400"/>
              </a:spcBef>
              <a:spcAft>
                <a:spcPts val="0"/>
              </a:spcAft>
              <a:buClr>
                <a:srgbClr val="FFFFFF"/>
              </a:buClr>
            </a:pPr>
            <a:r>
              <a:rPr lang="en">
                <a:solidFill>
                  <a:srgbClr val="FFFFFF"/>
                </a:solidFill>
              </a:rPr>
              <a:t>Datasets you’d like to explore</a:t>
            </a:r>
          </a:p>
          <a:p>
            <a:pPr indent="0" lvl="0" marL="0" rtl="0">
              <a:lnSpc>
                <a:spcPct val="100000"/>
              </a:lnSpc>
              <a:spcBef>
                <a:spcPts val="1400"/>
              </a:spcBef>
              <a:spcAft>
                <a:spcPts val="0"/>
              </a:spcAft>
              <a:buNone/>
            </a:pPr>
            <a:r>
              <a:rPr lang="en">
                <a:solidFill>
                  <a:srgbClr val="FFFFFF"/>
                </a:solidFill>
              </a:rPr>
              <a:t>Or pick an existing question:</a:t>
            </a:r>
          </a:p>
          <a:p>
            <a:pPr indent="-228600" lvl="0" marL="457200" rtl="0">
              <a:lnSpc>
                <a:spcPct val="100000"/>
              </a:lnSpc>
              <a:spcBef>
                <a:spcPts val="1400"/>
              </a:spcBef>
              <a:spcAft>
                <a:spcPts val="0"/>
              </a:spcAft>
              <a:buClr>
                <a:srgbClr val="FFFFFF"/>
              </a:buClr>
              <a:buChar char="●"/>
            </a:pPr>
            <a:r>
              <a:rPr lang="en">
                <a:solidFill>
                  <a:srgbClr val="FFFFFF"/>
                </a:solidFill>
              </a:rPr>
              <a:t>Competition questions: Kaggle, DrivenData</a:t>
            </a:r>
          </a:p>
          <a:p>
            <a:pPr indent="-228600" lvl="0" marL="457200" rtl="0">
              <a:lnSpc>
                <a:spcPct val="100000"/>
              </a:lnSpc>
              <a:spcBef>
                <a:spcPts val="1400"/>
              </a:spcBef>
              <a:spcAft>
                <a:spcPts val="0"/>
              </a:spcAft>
              <a:buClr>
                <a:srgbClr val="FFFFFF"/>
              </a:buClr>
              <a:buChar char="●"/>
            </a:pPr>
            <a:r>
              <a:rPr lang="en">
                <a:solidFill>
                  <a:srgbClr val="FFFFFF"/>
                </a:solidFill>
              </a:rPr>
              <a:t>A data science project that interested you</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 name="Shape 77"/>
        <p:cNvGrpSpPr/>
        <p:nvPr/>
      </p:nvGrpSpPr>
      <p:grpSpPr>
        <a:xfrm>
          <a:off x="0" y="0"/>
          <a:ext cx="0" cy="0"/>
          <a:chOff x="0" y="0"/>
          <a:chExt cx="0" cy="0"/>
        </a:xfrm>
      </p:grpSpPr>
      <p:sp>
        <p:nvSpPr>
          <p:cNvPr id="78" name="Shape 78"/>
          <p:cNvSpPr txBox="1"/>
          <p:nvPr>
            <p:ph type="title"/>
          </p:nvPr>
        </p:nvSpPr>
        <p:spPr>
          <a:xfrm>
            <a:off x="457200" y="205978"/>
            <a:ext cx="8229600" cy="8574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lang="en"/>
              <a:t>Session Topics</a:t>
            </a:r>
          </a:p>
        </p:txBody>
      </p:sp>
      <p:sp>
        <p:nvSpPr>
          <p:cNvPr id="79" name="Shape 79"/>
          <p:cNvSpPr txBox="1"/>
          <p:nvPr>
            <p:ph idx="1" type="body"/>
          </p:nvPr>
        </p:nvSpPr>
        <p:spPr>
          <a:xfrm>
            <a:off x="274675" y="985100"/>
            <a:ext cx="4060500" cy="3969299"/>
          </a:xfrm>
          <a:prstGeom prst="rect">
            <a:avLst/>
          </a:prstGeom>
          <a:noFill/>
          <a:ln>
            <a:noFill/>
          </a:ln>
        </p:spPr>
        <p:txBody>
          <a:bodyPr anchorCtr="0" anchor="t" bIns="45700" lIns="91425" rIns="91425" tIns="45700">
            <a:noAutofit/>
          </a:bodyPr>
          <a:lstStyle/>
          <a:p>
            <a:pPr indent="0" lvl="0" marL="0" marR="0" rtl="0" algn="l">
              <a:lnSpc>
                <a:spcPct val="80000"/>
              </a:lnSpc>
              <a:spcBef>
                <a:spcPts val="0"/>
              </a:spcBef>
              <a:spcAft>
                <a:spcPts val="0"/>
              </a:spcAft>
              <a:buClr>
                <a:schemeClr val="dk1"/>
              </a:buClr>
              <a:buSzPct val="25000"/>
              <a:buFont typeface="Arial"/>
              <a:buNone/>
            </a:pPr>
            <a:r>
              <a:rPr b="1" i="0" lang="en" sz="2400" u="none" cap="none" strike="noStrike">
                <a:solidFill>
                  <a:schemeClr val="dk1"/>
                </a:solidFill>
                <a:latin typeface="Calibri"/>
                <a:ea typeface="Calibri"/>
                <a:cs typeface="Calibri"/>
                <a:sym typeface="Calibri"/>
              </a:rPr>
              <a:t>People</a:t>
            </a:r>
          </a:p>
          <a:p>
            <a:pPr indent="-328358" lvl="0" marL="342900" marR="0" rtl="0" algn="l">
              <a:lnSpc>
                <a:spcPct val="80000"/>
              </a:lnSpc>
              <a:spcBef>
                <a:spcPts val="406"/>
              </a:spcBef>
              <a:spcAft>
                <a:spcPts val="0"/>
              </a:spcAft>
              <a:buClr>
                <a:schemeClr val="dk1"/>
              </a:buClr>
              <a:buSzPct val="100000"/>
              <a:buFont typeface="Arial"/>
              <a:buChar char="•"/>
            </a:pPr>
            <a:r>
              <a:rPr lang="en" sz="1800"/>
              <a:t>Designing a data science project</a:t>
            </a:r>
          </a:p>
          <a:p>
            <a:pPr indent="-328358" lvl="0" marL="342900" marR="0" rtl="0" algn="l">
              <a:lnSpc>
                <a:spcPct val="80000"/>
              </a:lnSpc>
              <a:spcBef>
                <a:spcPts val="406"/>
              </a:spcBef>
              <a:spcAft>
                <a:spcPts val="0"/>
              </a:spcAft>
              <a:buClr>
                <a:schemeClr val="dk1"/>
              </a:buClr>
              <a:buSzPct val="100000"/>
              <a:buFont typeface="Arial"/>
              <a:buChar char="•"/>
            </a:pPr>
            <a:r>
              <a:rPr b="0" i="0" lang="en" sz="1800" u="none" cap="none" strike="noStrike">
                <a:solidFill>
                  <a:schemeClr val="dk1"/>
                </a:solidFill>
                <a:latin typeface="Calibri"/>
                <a:ea typeface="Calibri"/>
                <a:cs typeface="Calibri"/>
                <a:sym typeface="Calibri"/>
              </a:rPr>
              <a:t>Communicating results</a:t>
            </a:r>
          </a:p>
          <a:p>
            <a:pPr indent="0" lvl="0" marL="0" marR="0" rtl="0" algn="l">
              <a:lnSpc>
                <a:spcPct val="80000"/>
              </a:lnSpc>
              <a:spcBef>
                <a:spcPts val="406"/>
              </a:spcBef>
              <a:spcAft>
                <a:spcPts val="0"/>
              </a:spcAft>
              <a:buNone/>
            </a:pPr>
            <a:r>
              <a:t/>
            </a:r>
            <a:endParaRPr sz="1800"/>
          </a:p>
          <a:p>
            <a:pPr indent="0" lvl="0" marL="0" marR="0" rtl="0" algn="l">
              <a:lnSpc>
                <a:spcPct val="80000"/>
              </a:lnSpc>
              <a:spcBef>
                <a:spcPts val="798"/>
              </a:spcBef>
              <a:spcAft>
                <a:spcPts val="0"/>
              </a:spcAft>
              <a:buClr>
                <a:schemeClr val="dk1"/>
              </a:buClr>
              <a:buSzPct val="25000"/>
              <a:buFont typeface="Arial"/>
              <a:buNone/>
            </a:pPr>
            <a:r>
              <a:rPr b="1" i="0" lang="en" sz="2400" u="none" cap="none" strike="noStrike">
                <a:solidFill>
                  <a:schemeClr val="dk1"/>
                </a:solidFill>
                <a:latin typeface="Calibri"/>
                <a:ea typeface="Calibri"/>
                <a:cs typeface="Calibri"/>
                <a:sym typeface="Calibri"/>
              </a:rPr>
              <a:t>Tools</a:t>
            </a:r>
          </a:p>
          <a:p>
            <a:pPr indent="-328358" lvl="0" marL="342900" marR="0" rtl="0" algn="l">
              <a:lnSpc>
                <a:spcPct val="80000"/>
              </a:lnSpc>
              <a:spcBef>
                <a:spcPts val="406"/>
              </a:spcBef>
              <a:spcAft>
                <a:spcPts val="0"/>
              </a:spcAft>
              <a:buClr>
                <a:schemeClr val="dk1"/>
              </a:buClr>
              <a:buSzPct val="100000"/>
              <a:buFont typeface="Arial"/>
              <a:buChar char="•"/>
            </a:pPr>
            <a:r>
              <a:rPr b="0" i="0" lang="en" sz="1800" u="none" cap="none" strike="noStrike">
                <a:solidFill>
                  <a:schemeClr val="dk1"/>
                </a:solidFill>
                <a:latin typeface="Calibri"/>
                <a:ea typeface="Calibri"/>
                <a:cs typeface="Calibri"/>
                <a:sym typeface="Calibri"/>
              </a:rPr>
              <a:t>Python basics</a:t>
            </a:r>
          </a:p>
          <a:p>
            <a:pPr indent="-328358" lvl="0" marL="342900" marR="0" rtl="0" algn="l">
              <a:lnSpc>
                <a:spcPct val="80000"/>
              </a:lnSpc>
              <a:spcBef>
                <a:spcPts val="406"/>
              </a:spcBef>
              <a:spcAft>
                <a:spcPts val="0"/>
              </a:spcAft>
              <a:buClr>
                <a:schemeClr val="dk1"/>
              </a:buClr>
              <a:buSzPct val="100000"/>
              <a:buFont typeface="Arial"/>
              <a:buChar char="•"/>
            </a:pPr>
            <a:r>
              <a:rPr b="0" i="0" lang="en" sz="1800" u="none" cap="none" strike="noStrike">
                <a:solidFill>
                  <a:schemeClr val="dk1"/>
                </a:solidFill>
                <a:latin typeface="Calibri"/>
                <a:ea typeface="Calibri"/>
                <a:cs typeface="Calibri"/>
                <a:sym typeface="Calibri"/>
              </a:rPr>
              <a:t>Enterprise data tools</a:t>
            </a:r>
          </a:p>
          <a:p>
            <a:pPr indent="0" lvl="0" marL="0" marR="0" rtl="0" algn="l">
              <a:lnSpc>
                <a:spcPct val="80000"/>
              </a:lnSpc>
              <a:spcBef>
                <a:spcPts val="406"/>
              </a:spcBef>
              <a:spcAft>
                <a:spcPts val="0"/>
              </a:spcAft>
              <a:buNone/>
            </a:pPr>
            <a:r>
              <a:t/>
            </a:r>
            <a:endParaRPr sz="1800"/>
          </a:p>
          <a:p>
            <a:pPr indent="0" lvl="0" marL="0" marR="0" rtl="0" algn="l">
              <a:lnSpc>
                <a:spcPct val="80000"/>
              </a:lnSpc>
              <a:spcBef>
                <a:spcPts val="728"/>
              </a:spcBef>
              <a:spcAft>
                <a:spcPts val="0"/>
              </a:spcAft>
              <a:buClr>
                <a:schemeClr val="dk1"/>
              </a:buClr>
              <a:buSzPct val="25000"/>
              <a:buFont typeface="Arial"/>
              <a:buNone/>
            </a:pPr>
            <a:r>
              <a:rPr b="1" i="0" lang="en" sz="2400" u="none" cap="none" strike="noStrike">
                <a:solidFill>
                  <a:schemeClr val="dk1"/>
                </a:solidFill>
                <a:latin typeface="Calibri"/>
                <a:ea typeface="Calibri"/>
                <a:cs typeface="Calibri"/>
                <a:sym typeface="Calibri"/>
              </a:rPr>
              <a:t>Getting Data</a:t>
            </a:r>
          </a:p>
          <a:p>
            <a:pPr indent="-328358" lvl="0" marL="342900" marR="0" rtl="0" algn="l">
              <a:lnSpc>
                <a:spcPct val="80000"/>
              </a:lnSpc>
              <a:spcBef>
                <a:spcPts val="406"/>
              </a:spcBef>
              <a:spcAft>
                <a:spcPts val="0"/>
              </a:spcAft>
              <a:buClr>
                <a:schemeClr val="dk1"/>
              </a:buClr>
              <a:buSzPct val="100000"/>
              <a:buFont typeface="Arial"/>
              <a:buChar char="•"/>
            </a:pPr>
            <a:r>
              <a:rPr b="0" i="0" lang="en" sz="1800" u="none" cap="none" strike="noStrike">
                <a:solidFill>
                  <a:schemeClr val="dk1"/>
                </a:solidFill>
                <a:latin typeface="Calibri"/>
                <a:ea typeface="Calibri"/>
                <a:cs typeface="Calibri"/>
                <a:sym typeface="Calibri"/>
              </a:rPr>
              <a:t>Acquiring data</a:t>
            </a:r>
          </a:p>
          <a:p>
            <a:pPr indent="-328358" lvl="0" marL="342900" marR="0" rtl="0" algn="l">
              <a:lnSpc>
                <a:spcPct val="80000"/>
              </a:lnSpc>
              <a:spcBef>
                <a:spcPts val="406"/>
              </a:spcBef>
              <a:spcAft>
                <a:spcPts val="0"/>
              </a:spcAft>
              <a:buClr>
                <a:schemeClr val="dk1"/>
              </a:buClr>
              <a:buSzPct val="100000"/>
              <a:buFont typeface="Arial"/>
              <a:buChar char="•"/>
            </a:pPr>
            <a:r>
              <a:rPr b="0" i="0" lang="en" sz="1800" u="none" cap="none" strike="noStrike">
                <a:solidFill>
                  <a:schemeClr val="dk1"/>
                </a:solidFill>
                <a:latin typeface="Calibri"/>
                <a:ea typeface="Calibri"/>
                <a:cs typeface="Calibri"/>
                <a:sym typeface="Calibri"/>
              </a:rPr>
              <a:t>Cleaning and exploring data</a:t>
            </a:r>
          </a:p>
          <a:p>
            <a:pPr indent="-342900" lvl="0" marL="342900" marR="0" rtl="0" algn="l">
              <a:lnSpc>
                <a:spcPct val="80000"/>
              </a:lnSpc>
              <a:spcBef>
                <a:spcPts val="448"/>
              </a:spcBef>
              <a:spcAft>
                <a:spcPts val="0"/>
              </a:spcAft>
              <a:buClr>
                <a:schemeClr val="dk1"/>
              </a:buClr>
              <a:buSzPct val="101818"/>
              <a:buFont typeface="Arial"/>
              <a:buNone/>
            </a:pPr>
            <a:r>
              <a:t/>
            </a:r>
            <a:endParaRPr b="0" i="0" sz="2240" u="none" cap="none" strike="noStrike">
              <a:solidFill>
                <a:schemeClr val="dk1"/>
              </a:solidFill>
              <a:latin typeface="Calibri"/>
              <a:ea typeface="Calibri"/>
              <a:cs typeface="Calibri"/>
              <a:sym typeface="Calibri"/>
            </a:endParaRPr>
          </a:p>
          <a:p>
            <a:pPr indent="-342900" lvl="0" marL="342900" marR="0" rtl="0" algn="l">
              <a:lnSpc>
                <a:spcPct val="80000"/>
              </a:lnSpc>
              <a:spcBef>
                <a:spcPts val="448"/>
              </a:spcBef>
              <a:spcAft>
                <a:spcPts val="0"/>
              </a:spcAft>
              <a:buClr>
                <a:schemeClr val="dk1"/>
              </a:buClr>
              <a:buSzPct val="101818"/>
              <a:buFont typeface="Arial"/>
              <a:buNone/>
            </a:pPr>
            <a:r>
              <a:t/>
            </a:r>
            <a:endParaRPr b="0" i="0" sz="2240" u="none" cap="none" strike="noStrike">
              <a:solidFill>
                <a:schemeClr val="dk1"/>
              </a:solidFill>
              <a:latin typeface="Calibri"/>
              <a:ea typeface="Calibri"/>
              <a:cs typeface="Calibri"/>
              <a:sym typeface="Calibri"/>
            </a:endParaRPr>
          </a:p>
          <a:p>
            <a:pPr indent="-342900" lvl="0" marL="342900" marR="0" rtl="0" algn="l">
              <a:lnSpc>
                <a:spcPct val="80000"/>
              </a:lnSpc>
              <a:spcBef>
                <a:spcPts val="448"/>
              </a:spcBef>
              <a:buClr>
                <a:schemeClr val="dk1"/>
              </a:buClr>
              <a:buSzPct val="101818"/>
              <a:buFont typeface="Arial"/>
              <a:buNone/>
            </a:pPr>
            <a:r>
              <a:t/>
            </a:r>
            <a:endParaRPr b="0" i="0" sz="2240" u="none" cap="none" strike="noStrike">
              <a:solidFill>
                <a:schemeClr val="dk1"/>
              </a:solidFill>
              <a:latin typeface="Calibri"/>
              <a:ea typeface="Calibri"/>
              <a:cs typeface="Calibri"/>
              <a:sym typeface="Calibri"/>
            </a:endParaRPr>
          </a:p>
        </p:txBody>
      </p:sp>
      <p:sp>
        <p:nvSpPr>
          <p:cNvPr id="80" name="Shape 80"/>
          <p:cNvSpPr txBox="1"/>
          <p:nvPr/>
        </p:nvSpPr>
        <p:spPr>
          <a:xfrm>
            <a:off x="4489050" y="1029203"/>
            <a:ext cx="4453500" cy="38810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Arial"/>
              <a:buNone/>
            </a:pPr>
            <a:r>
              <a:rPr b="1" i="0" lang="en" sz="2400" u="none" cap="none" strike="noStrike">
                <a:solidFill>
                  <a:schemeClr val="dk1"/>
                </a:solidFill>
                <a:latin typeface="Calibri"/>
                <a:ea typeface="Calibri"/>
                <a:cs typeface="Calibri"/>
                <a:sym typeface="Calibri"/>
              </a:rPr>
              <a:t>Special data types</a:t>
            </a:r>
          </a:p>
          <a:p>
            <a:pPr indent="-327977" lvl="0" marL="342900" marR="0" rtl="0" algn="l">
              <a:spcBef>
                <a:spcPts val="407"/>
              </a:spcBef>
              <a:spcAft>
                <a:spcPts val="0"/>
              </a:spcAft>
              <a:buClr>
                <a:schemeClr val="dk1"/>
              </a:buClr>
              <a:buSzPct val="100000"/>
              <a:buFont typeface="Arial"/>
              <a:buChar char="•"/>
            </a:pPr>
            <a:r>
              <a:rPr b="0" i="0" lang="en" sz="1800" u="none" cap="none" strike="noStrike">
                <a:solidFill>
                  <a:schemeClr val="dk1"/>
                </a:solidFill>
                <a:latin typeface="Calibri"/>
                <a:ea typeface="Calibri"/>
                <a:cs typeface="Calibri"/>
                <a:sym typeface="Calibri"/>
              </a:rPr>
              <a:t>Handling text data</a:t>
            </a:r>
          </a:p>
          <a:p>
            <a:pPr indent="-327977" lvl="0" marL="342900" marR="0" rtl="0" algn="l">
              <a:spcBef>
                <a:spcPts val="407"/>
              </a:spcBef>
              <a:spcAft>
                <a:spcPts val="0"/>
              </a:spcAft>
              <a:buClr>
                <a:schemeClr val="dk1"/>
              </a:buClr>
              <a:buSzPct val="100000"/>
              <a:buFont typeface="Arial"/>
              <a:buChar char="•"/>
            </a:pPr>
            <a:r>
              <a:rPr b="0" i="0" lang="en" sz="1800" u="none" cap="none" strike="noStrike">
                <a:solidFill>
                  <a:schemeClr val="dk1"/>
                </a:solidFill>
                <a:latin typeface="Calibri"/>
                <a:ea typeface="Calibri"/>
                <a:cs typeface="Calibri"/>
                <a:sym typeface="Calibri"/>
              </a:rPr>
              <a:t>Handling geospatial data</a:t>
            </a:r>
          </a:p>
          <a:p>
            <a:pPr indent="-327977" lvl="0" marL="342900" marR="0" rtl="0" algn="l">
              <a:spcBef>
                <a:spcPts val="407"/>
              </a:spcBef>
              <a:spcAft>
                <a:spcPts val="0"/>
              </a:spcAft>
              <a:buClr>
                <a:schemeClr val="dk1"/>
              </a:buClr>
              <a:buSzPct val="100000"/>
              <a:buFont typeface="Arial"/>
              <a:buChar char="•"/>
            </a:pPr>
            <a:r>
              <a:rPr b="0" i="0" lang="en" sz="1800" u="none" cap="none" strike="noStrike">
                <a:solidFill>
                  <a:schemeClr val="dk1"/>
                </a:solidFill>
                <a:latin typeface="Calibri"/>
                <a:ea typeface="Calibri"/>
                <a:cs typeface="Calibri"/>
                <a:sym typeface="Calibri"/>
              </a:rPr>
              <a:t>Handling big data</a:t>
            </a:r>
          </a:p>
          <a:p>
            <a:pPr lvl="0" marR="0" rtl="0" algn="l">
              <a:spcBef>
                <a:spcPts val="407"/>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795"/>
              </a:spcBef>
              <a:spcAft>
                <a:spcPts val="0"/>
              </a:spcAft>
              <a:buClr>
                <a:schemeClr val="dk1"/>
              </a:buClr>
              <a:buSzPct val="25000"/>
              <a:buFont typeface="Arial"/>
              <a:buNone/>
            </a:pPr>
            <a:r>
              <a:rPr b="1" i="0" lang="en" sz="2400" u="none" cap="none" strike="noStrike">
                <a:solidFill>
                  <a:schemeClr val="dk1"/>
                </a:solidFill>
                <a:latin typeface="Calibri"/>
                <a:ea typeface="Calibri"/>
                <a:cs typeface="Calibri"/>
                <a:sym typeface="Calibri"/>
              </a:rPr>
              <a:t>Learning from data</a:t>
            </a:r>
          </a:p>
          <a:p>
            <a:pPr indent="-327977" lvl="0" marL="342900" marR="0" rtl="0" algn="l">
              <a:spcBef>
                <a:spcPts val="407"/>
              </a:spcBef>
              <a:spcAft>
                <a:spcPts val="0"/>
              </a:spcAft>
              <a:buClr>
                <a:schemeClr val="dk1"/>
              </a:buClr>
              <a:buSzPct val="100000"/>
              <a:buFont typeface="Arial"/>
              <a:buChar char="•"/>
            </a:pPr>
            <a:r>
              <a:rPr b="0" i="0" lang="en" sz="1800" u="none" cap="none" strike="noStrike">
                <a:solidFill>
                  <a:schemeClr val="dk1"/>
                </a:solidFill>
                <a:latin typeface="Calibri"/>
                <a:ea typeface="Calibri"/>
                <a:cs typeface="Calibri"/>
                <a:sym typeface="Calibri"/>
              </a:rPr>
              <a:t>Predicting values from data</a:t>
            </a:r>
          </a:p>
          <a:p>
            <a:pPr indent="-327977" lvl="0" marL="342900" marR="0" rtl="0" algn="l">
              <a:spcBef>
                <a:spcPts val="407"/>
              </a:spcBef>
              <a:spcAft>
                <a:spcPts val="0"/>
              </a:spcAft>
              <a:buClr>
                <a:schemeClr val="dk1"/>
              </a:buClr>
              <a:buSzPct val="100000"/>
              <a:buFont typeface="Arial"/>
              <a:buChar char="•"/>
            </a:pPr>
            <a:r>
              <a:rPr b="0" i="0" lang="en" sz="1800" u="none" cap="none" strike="noStrike">
                <a:solidFill>
                  <a:schemeClr val="dk1"/>
                </a:solidFill>
                <a:latin typeface="Calibri"/>
                <a:ea typeface="Calibri"/>
                <a:cs typeface="Calibri"/>
                <a:sym typeface="Calibri"/>
              </a:rPr>
              <a:t>Learning relationships from data</a:t>
            </a:r>
          </a:p>
          <a:p>
            <a:pPr indent="-327977" lvl="0" marL="342900" marR="0" rtl="0" algn="l">
              <a:spcBef>
                <a:spcPts val="407"/>
              </a:spcBef>
              <a:spcAft>
                <a:spcPts val="0"/>
              </a:spcAft>
              <a:buClr>
                <a:schemeClr val="dk1"/>
              </a:buClr>
              <a:buSzPct val="100000"/>
              <a:buFont typeface="Arial"/>
              <a:buChar char="•"/>
            </a:pPr>
            <a:r>
              <a:rPr b="0" i="0" lang="en" sz="1800" u="none" cap="none" strike="noStrike">
                <a:solidFill>
                  <a:schemeClr val="dk1"/>
                </a:solidFill>
                <a:latin typeface="Calibri"/>
                <a:ea typeface="Calibri"/>
                <a:cs typeface="Calibri"/>
                <a:sym typeface="Calibri"/>
              </a:rPr>
              <a:t>Learning classes from data</a:t>
            </a:r>
          </a:p>
          <a:p>
            <a:pPr indent="-342900" lvl="0" marL="342900" marR="0" rtl="0" algn="l">
              <a:spcBef>
                <a:spcPts val="481"/>
              </a:spcBef>
              <a:spcAft>
                <a:spcPts val="0"/>
              </a:spcAft>
              <a:buClr>
                <a:schemeClr val="dk1"/>
              </a:buClr>
              <a:buFont typeface="Arial"/>
              <a:buNone/>
            </a:pPr>
            <a:r>
              <a:t/>
            </a:r>
            <a:endParaRPr b="0" i="0" sz="2405" u="none" cap="none" strike="noStrike">
              <a:solidFill>
                <a:schemeClr val="dk1"/>
              </a:solidFill>
              <a:latin typeface="Calibri"/>
              <a:ea typeface="Calibri"/>
              <a:cs typeface="Calibri"/>
              <a:sym typeface="Calibri"/>
            </a:endParaRPr>
          </a:p>
          <a:p>
            <a:pPr indent="-342900" lvl="0" marL="342900" marR="0" rtl="0" algn="l">
              <a:spcBef>
                <a:spcPts val="407"/>
              </a:spcBef>
              <a:spcAft>
                <a:spcPts val="0"/>
              </a:spcAft>
              <a:buClr>
                <a:schemeClr val="dk1"/>
              </a:buClr>
              <a:buFont typeface="Arial"/>
              <a:buNone/>
            </a:pPr>
            <a:r>
              <a:t/>
            </a:r>
            <a:endParaRPr b="0" i="0" sz="2035" u="none" cap="none" strike="noStrike">
              <a:solidFill>
                <a:schemeClr val="dk1"/>
              </a:solidFill>
              <a:latin typeface="Calibri"/>
              <a:ea typeface="Calibri"/>
              <a:cs typeface="Calibri"/>
              <a:sym typeface="Calibri"/>
            </a:endParaRPr>
          </a:p>
          <a:p>
            <a:pPr indent="-342900" lvl="0" marL="342900" marR="0" rtl="0" algn="l">
              <a:spcBef>
                <a:spcPts val="592"/>
              </a:spcBef>
              <a:spcAft>
                <a:spcPts val="0"/>
              </a:spcAft>
              <a:buClr>
                <a:schemeClr val="dk1"/>
              </a:buClr>
              <a:buFont typeface="Arial"/>
              <a:buNone/>
            </a:pPr>
            <a:r>
              <a:t/>
            </a:r>
            <a:endParaRPr b="0" i="0" sz="2960" u="none" cap="none" strike="noStrike">
              <a:solidFill>
                <a:schemeClr val="dk1"/>
              </a:solidFill>
              <a:latin typeface="Calibri"/>
              <a:ea typeface="Calibri"/>
              <a:cs typeface="Calibri"/>
              <a:sym typeface="Calibri"/>
            </a:endParaRPr>
          </a:p>
          <a:p>
            <a:pPr indent="-342900" lvl="0" marL="342900" marR="0" rtl="0" algn="l">
              <a:spcBef>
                <a:spcPts val="592"/>
              </a:spcBef>
              <a:buClr>
                <a:schemeClr val="dk1"/>
              </a:buClr>
              <a:buFont typeface="Arial"/>
              <a:buNone/>
            </a:pPr>
            <a:r>
              <a:t/>
            </a:r>
            <a:endParaRPr b="0" i="0" sz="2960" u="none" cap="none" strike="noStrike">
              <a:solidFill>
                <a:schemeClr val="dk1"/>
              </a:solidFill>
              <a:latin typeface="Calibri"/>
              <a:ea typeface="Calibri"/>
              <a:cs typeface="Calibri"/>
              <a:sym typeface="Calibri"/>
            </a:endParaRP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 name="Shape 308"/>
        <p:cNvGrpSpPr/>
        <p:nvPr/>
      </p:nvGrpSpPr>
      <p:grpSpPr>
        <a:xfrm>
          <a:off x="0" y="0"/>
          <a:ext cx="0" cy="0"/>
          <a:chOff x="0" y="0"/>
          <a:chExt cx="0" cy="0"/>
        </a:xfrm>
      </p:grpSpPr>
      <p:sp>
        <p:nvSpPr>
          <p:cNvPr id="309" name="Shape 309"/>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3-minute exercise:  Get the data</a:t>
            </a:r>
          </a:p>
        </p:txBody>
      </p:sp>
      <p:sp>
        <p:nvSpPr>
          <p:cNvPr id="310" name="Shape 310"/>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a:solidFill>
                  <a:srgbClr val="FFFFFF"/>
                </a:solidFill>
              </a:rPr>
              <a:t>Pick one of your questions</a:t>
            </a:r>
          </a:p>
          <a:p>
            <a:pPr indent="-228600" lvl="0" marL="457200" rtl="0">
              <a:spcBef>
                <a:spcPts val="0"/>
              </a:spcBef>
              <a:buClr>
                <a:srgbClr val="FFFFFF"/>
              </a:buClr>
            </a:pPr>
            <a:r>
              <a:rPr lang="en">
                <a:solidFill>
                  <a:srgbClr val="FFFFFF"/>
                </a:solidFill>
              </a:rPr>
              <a:t>List the ideal data you need to answer it</a:t>
            </a:r>
          </a:p>
          <a:p>
            <a:pPr indent="-228600" lvl="0" marL="457200" rtl="0">
              <a:spcBef>
                <a:spcPts val="0"/>
              </a:spcBef>
              <a:buClr>
                <a:srgbClr val="FFFFFF"/>
              </a:buClr>
            </a:pPr>
            <a:r>
              <a:rPr lang="en">
                <a:solidFill>
                  <a:srgbClr val="FFFFFF"/>
                </a:solidFill>
              </a:rPr>
              <a:t>List the data that’s (probably) available</a:t>
            </a:r>
          </a:p>
          <a:p>
            <a:pPr lvl="0" rtl="0">
              <a:spcBef>
                <a:spcPts val="0"/>
              </a:spcBef>
              <a:buNone/>
            </a:pPr>
            <a:r>
              <a:t/>
            </a:r>
            <a:endParaRPr>
              <a:solidFill>
                <a:srgbClr val="FFFFFF"/>
              </a:solidFill>
            </a:endParaRPr>
          </a:p>
          <a:p>
            <a:pPr lvl="0" rtl="0">
              <a:spcBef>
                <a:spcPts val="0"/>
              </a:spcBef>
              <a:buNone/>
            </a:pPr>
            <a:r>
              <a:rPr lang="en">
                <a:solidFill>
                  <a:srgbClr val="FFFFFF"/>
                </a:solidFill>
              </a:rPr>
              <a:t>Think about what you’ll do if the data you need isn’t available</a:t>
            </a:r>
          </a:p>
          <a:p>
            <a:pPr indent="-228600" lvl="0" marL="457200" rtl="0">
              <a:spcBef>
                <a:spcPts val="0"/>
              </a:spcBef>
              <a:buClr>
                <a:srgbClr val="FFFFFF"/>
              </a:buClr>
            </a:pPr>
            <a:r>
              <a:rPr lang="en">
                <a:solidFill>
                  <a:srgbClr val="FFFFFF"/>
                </a:solidFill>
              </a:rPr>
              <a:t>What compromises could you make</a:t>
            </a:r>
          </a:p>
          <a:p>
            <a:pPr indent="-228600" lvl="0" marL="457200" rtl="0">
              <a:spcBef>
                <a:spcPts val="0"/>
              </a:spcBef>
              <a:buClr>
                <a:srgbClr val="FFFFFF"/>
              </a:buClr>
            </a:pPr>
            <a:r>
              <a:rPr lang="en">
                <a:solidFill>
                  <a:srgbClr val="FFFFFF"/>
                </a:solidFill>
              </a:rPr>
              <a:t>Where would you look for more data</a:t>
            </a:r>
          </a:p>
          <a:p>
            <a:pPr indent="-228600" lvl="0" marL="457200" rtl="0">
              <a:spcBef>
                <a:spcPts val="0"/>
              </a:spcBef>
              <a:buClr>
                <a:srgbClr val="FFFFFF"/>
              </a:buClr>
            </a:pPr>
            <a:r>
              <a:rPr lang="en">
                <a:solidFill>
                  <a:srgbClr val="FFFFFF"/>
                </a:solidFill>
              </a:rPr>
              <a:t>Are there proxies (other datasets that tell you something about your question)</a:t>
            </a:r>
          </a:p>
          <a:p>
            <a:pPr indent="-228600" lvl="0" marL="457200" rtl="0">
              <a:spcBef>
                <a:spcPts val="0"/>
              </a:spcBef>
              <a:buClr>
                <a:srgbClr val="FFFFFF"/>
              </a:buClr>
            </a:pPr>
            <a:r>
              <a:rPr lang="en">
                <a:solidFill>
                  <a:srgbClr val="FFFFFF"/>
                </a:solidFill>
              </a:rPr>
              <a:t>Are there ways to get more data (surveys, crowdsourcing etc)</a:t>
            </a:r>
          </a:p>
          <a:p>
            <a:pPr lvl="0" rtl="0">
              <a:spcBef>
                <a:spcPts val="0"/>
              </a:spcBef>
              <a:buNone/>
            </a:pPr>
            <a:r>
              <a:t/>
            </a:r>
            <a:endParaRPr>
              <a:solidFill>
                <a:srgbClr val="FFFFFF"/>
              </a:solidFill>
            </a:endParaRP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txBox="1"/>
          <p:nvPr>
            <p:ph type="title"/>
          </p:nvPr>
        </p:nvSpPr>
        <p:spPr>
          <a:xfrm>
            <a:off x="305025" y="0"/>
            <a:ext cx="8388899" cy="767699"/>
          </a:xfrm>
          <a:prstGeom prst="rect">
            <a:avLst/>
          </a:prstGeom>
        </p:spPr>
        <p:txBody>
          <a:bodyPr anchorCtr="0" anchor="t" bIns="91425" lIns="91425" rIns="91425" tIns="91425">
            <a:noAutofit/>
          </a:bodyPr>
          <a:lstStyle/>
          <a:p>
            <a:pPr lvl="0" rtl="0">
              <a:spcBef>
                <a:spcPts val="0"/>
              </a:spcBef>
              <a:buNone/>
            </a:pPr>
            <a:r>
              <a:rPr lang="en"/>
              <a:t>3-min exercise: design your communications</a:t>
            </a:r>
          </a:p>
        </p:txBody>
      </p:sp>
      <p:sp>
        <p:nvSpPr>
          <p:cNvPr id="316" name="Shape 316"/>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a:solidFill>
                  <a:srgbClr val="FFFFFF"/>
                </a:solidFill>
              </a:rPr>
              <a:t>List the types of people you’d want to show your results to</a:t>
            </a:r>
          </a:p>
          <a:p>
            <a:pPr indent="-228600" lvl="0" marL="457200" rtl="0">
              <a:spcBef>
                <a:spcPts val="0"/>
              </a:spcBef>
              <a:buClr>
                <a:srgbClr val="FFFFFF"/>
              </a:buClr>
            </a:pPr>
            <a:r>
              <a:rPr lang="en">
                <a:solidFill>
                  <a:srgbClr val="FFFFFF"/>
                </a:solidFill>
              </a:rPr>
              <a:t>How do you want them to change the world?  Can they take actions, can they change opinions etc</a:t>
            </a:r>
          </a:p>
          <a:p>
            <a:pPr indent="-228600" lvl="0" marL="457200" rtl="0">
              <a:spcBef>
                <a:spcPts val="0"/>
              </a:spcBef>
              <a:buClr>
                <a:srgbClr val="FFFFFF"/>
              </a:buClr>
            </a:pPr>
            <a:r>
              <a:rPr lang="en">
                <a:solidFill>
                  <a:srgbClr val="FFFFFF"/>
                </a:solidFill>
              </a:rPr>
              <a:t>Describe the types of outputs that might be persuasive to them - visuals, text, numbers, stories, art… be as wild with this as you want</a:t>
            </a:r>
          </a:p>
          <a:p>
            <a:pPr lvl="0" rtl="0">
              <a:spcBef>
                <a:spcPts val="0"/>
              </a:spcBef>
              <a:buNone/>
            </a:pPr>
            <a:r>
              <a:t/>
            </a:r>
            <a:endParaRPr>
              <a:solidFill>
                <a:srgbClr val="FFFFFF"/>
              </a:solidFill>
            </a:endParaRP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sp>
        <p:nvSpPr>
          <p:cNvPr id="322" name="Shape 322"/>
          <p:cNvSpPr txBox="1"/>
          <p:nvPr>
            <p:ph type="title"/>
          </p:nvPr>
        </p:nvSpPr>
        <p:spPr>
          <a:xfrm>
            <a:off x="457200" y="205978"/>
            <a:ext cx="8229600" cy="857400"/>
          </a:xfrm>
          <a:prstGeom prst="rect">
            <a:avLst/>
          </a:prstGeom>
        </p:spPr>
        <p:txBody>
          <a:bodyPr anchorCtr="0" anchor="ctr" bIns="91425" lIns="91425" rIns="91425" tIns="91425">
            <a:noAutofit/>
          </a:bodyPr>
          <a:lstStyle/>
          <a:p>
            <a:pPr lvl="0" rtl="0">
              <a:spcBef>
                <a:spcPts val="0"/>
              </a:spcBef>
              <a:buNone/>
            </a:pPr>
            <a:r>
              <a:rPr lang="en"/>
              <a:t>Things to do before next week</a:t>
            </a:r>
          </a:p>
        </p:txBody>
      </p:sp>
      <p:sp>
        <p:nvSpPr>
          <p:cNvPr id="323" name="Shape 323"/>
          <p:cNvSpPr txBox="1"/>
          <p:nvPr>
            <p:ph idx="1" type="body"/>
          </p:nvPr>
        </p:nvSpPr>
        <p:spPr>
          <a:xfrm>
            <a:off x="457200" y="1200150"/>
            <a:ext cx="8229600" cy="3394500"/>
          </a:xfrm>
          <a:prstGeom prst="rect">
            <a:avLst/>
          </a:prstGeom>
        </p:spPr>
        <p:txBody>
          <a:bodyPr anchorCtr="0" anchor="t" bIns="91425" lIns="91425" rIns="91425" tIns="91425">
            <a:noAutofit/>
          </a:bodyPr>
          <a:lstStyle/>
          <a:p>
            <a:pPr lvl="0" rtl="0">
              <a:spcBef>
                <a:spcPts val="0"/>
              </a:spcBef>
              <a:buNone/>
            </a:pPr>
            <a:r>
              <a:rPr lang="en" sz="2400"/>
              <a:t>See file </a:t>
            </a:r>
            <a:r>
              <a:rPr lang="en" sz="2400" u="sng">
                <a:solidFill>
                  <a:schemeClr val="hlink"/>
                </a:solidFill>
                <a:hlinkClick r:id="rId3"/>
              </a:rPr>
              <a:t>Tool Install Instructions</a:t>
            </a:r>
          </a:p>
          <a:p>
            <a:pPr indent="-381000" lvl="0" marL="457200" rtl="0">
              <a:spcBef>
                <a:spcPts val="0"/>
              </a:spcBef>
              <a:buSzPct val="100000"/>
            </a:pPr>
            <a:r>
              <a:rPr lang="en" sz="2400"/>
              <a:t>Make friends with the terminal window</a:t>
            </a:r>
          </a:p>
          <a:p>
            <a:pPr indent="-381000" lvl="0" marL="457200" rtl="0">
              <a:spcBef>
                <a:spcPts val="0"/>
              </a:spcBef>
              <a:buSzPct val="100000"/>
            </a:pPr>
            <a:r>
              <a:rPr lang="en" sz="2400"/>
              <a:t>Install iPython</a:t>
            </a:r>
          </a:p>
          <a:p>
            <a:pPr indent="-381000" lvl="0" marL="457200" rtl="0">
              <a:spcBef>
                <a:spcPts val="0"/>
              </a:spcBef>
              <a:buSzPct val="100000"/>
            </a:pPr>
            <a:r>
              <a:rPr lang="en" sz="2400"/>
              <a:t>Install Git</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sp>
        <p:nvSpPr>
          <p:cNvPr id="86" name="Shape 86"/>
          <p:cNvSpPr txBox="1"/>
          <p:nvPr>
            <p:ph type="title"/>
          </p:nvPr>
        </p:nvSpPr>
        <p:spPr>
          <a:xfrm>
            <a:off x="457200" y="205978"/>
            <a:ext cx="8229600" cy="8574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lang="en"/>
              <a:t>Sessions Timeline</a:t>
            </a:r>
          </a:p>
        </p:txBody>
      </p:sp>
      <p:sp>
        <p:nvSpPr>
          <p:cNvPr id="87" name="Shape 87"/>
          <p:cNvSpPr txBox="1"/>
          <p:nvPr>
            <p:ph idx="1" type="body"/>
          </p:nvPr>
        </p:nvSpPr>
        <p:spPr>
          <a:xfrm>
            <a:off x="457200" y="991368"/>
            <a:ext cx="8229600" cy="3988799"/>
          </a:xfrm>
          <a:prstGeom prst="rect">
            <a:avLst/>
          </a:prstGeom>
          <a:noFill/>
          <a:ln>
            <a:noFill/>
          </a:ln>
        </p:spPr>
        <p:txBody>
          <a:bodyPr anchorCtr="0" anchor="t" bIns="45700" lIns="91425" rIns="91425" tIns="45700">
            <a:noAutofit/>
          </a:bodyPr>
          <a:lstStyle/>
          <a:p>
            <a:pPr indent="-455930" lvl="0" marL="514350" marR="0" rtl="0" algn="l">
              <a:lnSpc>
                <a:spcPct val="80000"/>
              </a:lnSpc>
              <a:spcBef>
                <a:spcPts val="0"/>
              </a:spcBef>
              <a:spcAft>
                <a:spcPts val="0"/>
              </a:spcAft>
              <a:buClr>
                <a:schemeClr val="dk1"/>
              </a:buClr>
              <a:buSzPct val="100000"/>
              <a:buFont typeface="Calibri"/>
              <a:buAutoNum type="arabicPeriod"/>
            </a:pPr>
            <a:r>
              <a:rPr lang="en" sz="1800"/>
              <a:t>Scoping a data science project</a:t>
            </a:r>
          </a:p>
          <a:p>
            <a:pPr indent="-455930" lvl="0" marL="514350" marR="0" rtl="0" algn="l">
              <a:lnSpc>
                <a:spcPct val="80000"/>
              </a:lnSpc>
              <a:spcBef>
                <a:spcPts val="0"/>
              </a:spcBef>
              <a:spcAft>
                <a:spcPts val="0"/>
              </a:spcAft>
              <a:buClr>
                <a:schemeClr val="dk1"/>
              </a:buClr>
              <a:buSzPct val="100000"/>
              <a:buFont typeface="Calibri"/>
              <a:buAutoNum type="arabicPeriod"/>
            </a:pPr>
            <a:r>
              <a:rPr b="0" i="0" lang="en" sz="1800" u="none" cap="none" strike="noStrike">
                <a:solidFill>
                  <a:schemeClr val="dk1"/>
                </a:solidFill>
                <a:latin typeface="Calibri"/>
                <a:ea typeface="Calibri"/>
                <a:cs typeface="Calibri"/>
                <a:sym typeface="Calibri"/>
              </a:rPr>
              <a:t>Python basics</a:t>
            </a:r>
          </a:p>
          <a:p>
            <a:pPr indent="-455930" lvl="0" marL="514350" marR="0" rtl="0" algn="l">
              <a:lnSpc>
                <a:spcPct val="80000"/>
              </a:lnSpc>
              <a:spcBef>
                <a:spcPts val="544"/>
              </a:spcBef>
              <a:spcAft>
                <a:spcPts val="0"/>
              </a:spcAft>
              <a:buClr>
                <a:schemeClr val="dk1"/>
              </a:buClr>
              <a:buSzPct val="100000"/>
              <a:buFont typeface="Calibri"/>
              <a:buAutoNum type="arabicPeriod"/>
            </a:pPr>
            <a:r>
              <a:rPr b="0" i="0" lang="en" sz="1800" u="none" cap="none" strike="noStrike">
                <a:solidFill>
                  <a:schemeClr val="dk1"/>
                </a:solidFill>
                <a:latin typeface="Calibri"/>
                <a:ea typeface="Calibri"/>
                <a:cs typeface="Calibri"/>
                <a:sym typeface="Calibri"/>
              </a:rPr>
              <a:t>Acquiring data</a:t>
            </a:r>
          </a:p>
          <a:p>
            <a:pPr indent="-455930" lvl="0" marL="514350" marR="0" rtl="0" algn="l">
              <a:lnSpc>
                <a:spcPct val="80000"/>
              </a:lnSpc>
              <a:spcBef>
                <a:spcPts val="544"/>
              </a:spcBef>
              <a:spcAft>
                <a:spcPts val="0"/>
              </a:spcAft>
              <a:buClr>
                <a:schemeClr val="dk1"/>
              </a:buClr>
              <a:buSzPct val="100000"/>
              <a:buFont typeface="Calibri"/>
              <a:buAutoNum type="arabicPeriod"/>
            </a:pPr>
            <a:r>
              <a:rPr b="0" i="0" lang="en" sz="1800" u="none" cap="none" strike="noStrike">
                <a:solidFill>
                  <a:schemeClr val="dk1"/>
                </a:solidFill>
                <a:latin typeface="Calibri"/>
                <a:ea typeface="Calibri"/>
                <a:cs typeface="Calibri"/>
                <a:sym typeface="Calibri"/>
              </a:rPr>
              <a:t>Communicating results</a:t>
            </a:r>
          </a:p>
          <a:p>
            <a:pPr indent="-455930" lvl="0" marL="514350" marR="0" rtl="0" algn="l">
              <a:lnSpc>
                <a:spcPct val="80000"/>
              </a:lnSpc>
              <a:spcBef>
                <a:spcPts val="544"/>
              </a:spcBef>
              <a:spcAft>
                <a:spcPts val="0"/>
              </a:spcAft>
              <a:buClr>
                <a:schemeClr val="dk1"/>
              </a:buClr>
              <a:buSzPct val="100000"/>
              <a:buFont typeface="Calibri"/>
              <a:buAutoNum type="arabicPeriod"/>
            </a:pPr>
            <a:r>
              <a:rPr b="0" i="0" lang="en" sz="1800" u="none" cap="none" strike="noStrike">
                <a:solidFill>
                  <a:schemeClr val="dk1"/>
                </a:solidFill>
                <a:latin typeface="Calibri"/>
                <a:ea typeface="Calibri"/>
                <a:cs typeface="Calibri"/>
                <a:sym typeface="Calibri"/>
              </a:rPr>
              <a:t>Cleaning and exploring data</a:t>
            </a:r>
          </a:p>
          <a:p>
            <a:pPr indent="-455930" lvl="0" marL="514350" marR="0" rtl="0" algn="l">
              <a:lnSpc>
                <a:spcPct val="80000"/>
              </a:lnSpc>
              <a:spcBef>
                <a:spcPts val="544"/>
              </a:spcBef>
              <a:spcAft>
                <a:spcPts val="0"/>
              </a:spcAft>
              <a:buClr>
                <a:schemeClr val="dk1"/>
              </a:buClr>
              <a:buSzPct val="100000"/>
              <a:buFont typeface="Calibri"/>
              <a:buAutoNum type="arabicPeriod"/>
            </a:pPr>
            <a:r>
              <a:rPr b="0" i="0" lang="en" sz="1800" u="none" cap="none" strike="noStrike">
                <a:solidFill>
                  <a:schemeClr val="dk1"/>
                </a:solidFill>
                <a:latin typeface="Calibri"/>
                <a:ea typeface="Calibri"/>
                <a:cs typeface="Calibri"/>
                <a:sym typeface="Calibri"/>
              </a:rPr>
              <a:t>Predicting values from data</a:t>
            </a:r>
          </a:p>
          <a:p>
            <a:pPr indent="-455930" lvl="0" marL="514350" marR="0" rtl="0" algn="l">
              <a:lnSpc>
                <a:spcPct val="80000"/>
              </a:lnSpc>
              <a:spcBef>
                <a:spcPts val="544"/>
              </a:spcBef>
              <a:spcAft>
                <a:spcPts val="0"/>
              </a:spcAft>
              <a:buClr>
                <a:schemeClr val="dk1"/>
              </a:buClr>
              <a:buSzPct val="100000"/>
              <a:buFont typeface="Calibri"/>
              <a:buAutoNum type="arabicPeriod"/>
            </a:pPr>
            <a:r>
              <a:rPr b="0" i="0" lang="en" sz="1800" u="none" cap="none" strike="noStrike">
                <a:solidFill>
                  <a:schemeClr val="dk1"/>
                </a:solidFill>
                <a:latin typeface="Calibri"/>
                <a:ea typeface="Calibri"/>
                <a:cs typeface="Calibri"/>
                <a:sym typeface="Calibri"/>
              </a:rPr>
              <a:t>Handling text data</a:t>
            </a:r>
          </a:p>
          <a:p>
            <a:pPr indent="-455930" lvl="0" marL="514350" marR="0" rtl="0" algn="l">
              <a:lnSpc>
                <a:spcPct val="80000"/>
              </a:lnSpc>
              <a:spcBef>
                <a:spcPts val="544"/>
              </a:spcBef>
              <a:spcAft>
                <a:spcPts val="0"/>
              </a:spcAft>
              <a:buClr>
                <a:schemeClr val="dk1"/>
              </a:buClr>
              <a:buSzPct val="100000"/>
              <a:buFont typeface="Calibri"/>
              <a:buAutoNum type="arabicPeriod"/>
            </a:pPr>
            <a:r>
              <a:rPr b="0" i="0" lang="en" sz="1800" u="none" cap="none" strike="noStrike">
                <a:solidFill>
                  <a:schemeClr val="dk1"/>
                </a:solidFill>
                <a:latin typeface="Calibri"/>
                <a:ea typeface="Calibri"/>
                <a:cs typeface="Calibri"/>
                <a:sym typeface="Calibri"/>
              </a:rPr>
              <a:t>Handling geospatial data</a:t>
            </a:r>
          </a:p>
          <a:p>
            <a:pPr indent="-455930" lvl="0" marL="514350" marR="0" rtl="0" algn="l">
              <a:lnSpc>
                <a:spcPct val="80000"/>
              </a:lnSpc>
              <a:spcBef>
                <a:spcPts val="544"/>
              </a:spcBef>
              <a:spcAft>
                <a:spcPts val="0"/>
              </a:spcAft>
              <a:buClr>
                <a:schemeClr val="dk1"/>
              </a:buClr>
              <a:buSzPct val="100000"/>
              <a:buFont typeface="Calibri"/>
              <a:buAutoNum type="arabicPeriod"/>
            </a:pPr>
            <a:r>
              <a:rPr b="0" i="0" lang="en" sz="1800" u="none" cap="none" strike="noStrike">
                <a:solidFill>
                  <a:schemeClr val="dk1"/>
                </a:solidFill>
                <a:latin typeface="Calibri"/>
                <a:ea typeface="Calibri"/>
                <a:cs typeface="Calibri"/>
                <a:sym typeface="Calibri"/>
              </a:rPr>
              <a:t>Learning relationships from data</a:t>
            </a:r>
          </a:p>
          <a:p>
            <a:pPr indent="-455930" lvl="0" marL="514350" marR="0" rtl="0" algn="l">
              <a:lnSpc>
                <a:spcPct val="80000"/>
              </a:lnSpc>
              <a:spcBef>
                <a:spcPts val="544"/>
              </a:spcBef>
              <a:spcAft>
                <a:spcPts val="0"/>
              </a:spcAft>
              <a:buClr>
                <a:schemeClr val="dk1"/>
              </a:buClr>
              <a:buSzPct val="100000"/>
              <a:buFont typeface="Calibri"/>
              <a:buAutoNum type="arabicPeriod"/>
            </a:pPr>
            <a:r>
              <a:rPr b="0" i="0" lang="en" sz="1800" u="none" cap="none" strike="noStrike">
                <a:solidFill>
                  <a:schemeClr val="dk1"/>
                </a:solidFill>
                <a:latin typeface="Calibri"/>
                <a:ea typeface="Calibri"/>
                <a:cs typeface="Calibri"/>
                <a:sym typeface="Calibri"/>
              </a:rPr>
              <a:t>Enterprise data tools</a:t>
            </a:r>
          </a:p>
          <a:p>
            <a:pPr indent="-455930" lvl="0" marL="514350" marR="0" rtl="0" algn="l">
              <a:lnSpc>
                <a:spcPct val="80000"/>
              </a:lnSpc>
              <a:spcBef>
                <a:spcPts val="544"/>
              </a:spcBef>
              <a:spcAft>
                <a:spcPts val="0"/>
              </a:spcAft>
              <a:buClr>
                <a:schemeClr val="dk1"/>
              </a:buClr>
              <a:buSzPct val="100000"/>
              <a:buFont typeface="Calibri"/>
              <a:buAutoNum type="arabicPeriod"/>
            </a:pPr>
            <a:r>
              <a:rPr b="0" i="0" lang="en" sz="1800" u="none" cap="none" strike="noStrike">
                <a:solidFill>
                  <a:schemeClr val="dk1"/>
                </a:solidFill>
                <a:latin typeface="Calibri"/>
                <a:ea typeface="Calibri"/>
                <a:cs typeface="Calibri"/>
                <a:sym typeface="Calibri"/>
              </a:rPr>
              <a:t>Learning classes from data</a:t>
            </a:r>
          </a:p>
          <a:p>
            <a:pPr indent="-455930" lvl="0" marL="514350" marR="0" rtl="0" algn="l">
              <a:lnSpc>
                <a:spcPct val="80000"/>
              </a:lnSpc>
              <a:spcBef>
                <a:spcPts val="544"/>
              </a:spcBef>
              <a:buClr>
                <a:schemeClr val="dk1"/>
              </a:buClr>
              <a:buSzPct val="100000"/>
              <a:buFont typeface="Calibri"/>
              <a:buAutoNum type="arabicPeriod"/>
            </a:pPr>
            <a:r>
              <a:rPr b="0" i="0" lang="en" sz="1800" u="none" cap="none" strike="noStrike">
                <a:solidFill>
                  <a:schemeClr val="dk1"/>
                </a:solidFill>
                <a:latin typeface="Calibri"/>
                <a:ea typeface="Calibri"/>
                <a:cs typeface="Calibri"/>
                <a:sym typeface="Calibri"/>
              </a:rPr>
              <a:t>Handling big data</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type="title"/>
          </p:nvPr>
        </p:nvSpPr>
        <p:spPr>
          <a:xfrm>
            <a:off x="457200" y="205978"/>
            <a:ext cx="8229600" cy="857400"/>
          </a:xfrm>
          <a:prstGeom prst="rect">
            <a:avLst/>
          </a:prstGeom>
        </p:spPr>
        <p:txBody>
          <a:bodyPr anchorCtr="0" anchor="ctr" bIns="91425" lIns="91425" rIns="91425" tIns="91425">
            <a:noAutofit/>
          </a:bodyPr>
          <a:lstStyle/>
          <a:p>
            <a:pPr lvl="0">
              <a:spcBef>
                <a:spcPts val="0"/>
              </a:spcBef>
              <a:buNone/>
            </a:pPr>
            <a:r>
              <a:rPr lang="en"/>
              <a:t>Session 1: your 5-7 things</a:t>
            </a:r>
          </a:p>
        </p:txBody>
      </p:sp>
      <p:sp>
        <p:nvSpPr>
          <p:cNvPr id="93" name="Shape 93"/>
          <p:cNvSpPr txBox="1"/>
          <p:nvPr>
            <p:ph idx="1" type="body"/>
          </p:nvPr>
        </p:nvSpPr>
        <p:spPr>
          <a:xfrm>
            <a:off x="457200" y="1200150"/>
            <a:ext cx="8229600" cy="3394500"/>
          </a:xfrm>
          <a:prstGeom prst="rect">
            <a:avLst/>
          </a:prstGeom>
        </p:spPr>
        <p:txBody>
          <a:bodyPr anchorCtr="0" anchor="t" bIns="91425" lIns="91425" rIns="91425" tIns="91425">
            <a:noAutofit/>
          </a:bodyPr>
          <a:lstStyle/>
          <a:p>
            <a:pPr indent="-228600" lvl="0" marL="457200" rtl="0">
              <a:spcBef>
                <a:spcPts val="0"/>
              </a:spcBef>
            </a:pPr>
            <a:r>
              <a:rPr lang="en"/>
              <a:t>What is data science?</a:t>
            </a:r>
          </a:p>
          <a:p>
            <a:pPr indent="-228600" lvl="0" marL="457200" rtl="0">
              <a:spcBef>
                <a:spcPts val="0"/>
              </a:spcBef>
            </a:pPr>
            <a:r>
              <a:rPr lang="en"/>
              <a:t>Data science is a process</a:t>
            </a:r>
          </a:p>
          <a:p>
            <a:pPr indent="-228600" lvl="0" marL="457200" rtl="0">
              <a:spcBef>
                <a:spcPts val="0"/>
              </a:spcBef>
            </a:pPr>
            <a:r>
              <a:rPr lang="en"/>
              <a:t>What’s a data scientist?</a:t>
            </a:r>
          </a:p>
          <a:p>
            <a:pPr indent="-228600" lvl="0" marL="457200" rtl="0">
              <a:spcBef>
                <a:spcPts val="0"/>
              </a:spcBef>
            </a:pPr>
            <a:r>
              <a:rPr lang="en"/>
              <a:t>Data science competitions</a:t>
            </a:r>
          </a:p>
          <a:p>
            <a:pPr indent="-228600" lvl="0" marL="457200" rtl="0">
              <a:spcBef>
                <a:spcPts val="0"/>
              </a:spcBef>
            </a:pPr>
            <a:r>
              <a:rPr lang="en"/>
              <a:t>Writing a problem statement</a:t>
            </a:r>
          </a:p>
          <a:p>
            <a:pPr indent="-228600" lvl="0" marL="457200" rtl="0">
              <a:spcBef>
                <a:spcPts val="0"/>
              </a:spcBef>
            </a:pPr>
            <a:r>
              <a:rPr lang="en"/>
              <a:t>Data science ethics</a:t>
            </a:r>
          </a:p>
          <a:p>
            <a:pPr lvl="0">
              <a:spcBef>
                <a:spcPts val="0"/>
              </a:spcBef>
              <a:buNone/>
            </a:pPr>
            <a:r>
              <a:t/>
            </a:r>
            <a:endParaRP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x="0" y="0"/>
          <a:ext cx="0" cy="0"/>
          <a:chOff x="0" y="0"/>
          <a:chExt cx="0" cy="0"/>
        </a:xfrm>
      </p:grpSpPr>
      <p:sp>
        <p:nvSpPr>
          <p:cNvPr id="98" name="Shape 98"/>
          <p:cNvSpPr txBox="1"/>
          <p:nvPr>
            <p:ph type="title"/>
          </p:nvPr>
        </p:nvSpPr>
        <p:spPr>
          <a:xfrm>
            <a:off x="490250" y="450150"/>
            <a:ext cx="6367800" cy="4090800"/>
          </a:xfrm>
          <a:prstGeom prst="rect">
            <a:avLst/>
          </a:prstGeom>
        </p:spPr>
        <p:txBody>
          <a:bodyPr anchorCtr="0" anchor="ctr" bIns="91425" lIns="91425" rIns="91425" tIns="91425">
            <a:noAutofit/>
          </a:bodyPr>
          <a:lstStyle/>
          <a:p>
            <a:pPr lvl="0" rtl="0">
              <a:spcBef>
                <a:spcPts val="0"/>
              </a:spcBef>
              <a:buNone/>
            </a:pPr>
            <a:r>
              <a:rPr lang="en"/>
              <a:t>What is Data Science?</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type="title"/>
          </p:nvPr>
        </p:nvSpPr>
        <p:spPr>
          <a:xfrm>
            <a:off x="457200" y="205978"/>
            <a:ext cx="8229600" cy="857400"/>
          </a:xfrm>
          <a:prstGeom prst="rect">
            <a:avLst/>
          </a:prstGeom>
        </p:spPr>
        <p:txBody>
          <a:bodyPr anchorCtr="0" anchor="ctr" bIns="91425" lIns="91425" rIns="91425" tIns="91425">
            <a:noAutofit/>
          </a:bodyPr>
          <a:lstStyle/>
          <a:p>
            <a:pPr lvl="0" rtl="0">
              <a:spcBef>
                <a:spcPts val="0"/>
              </a:spcBef>
              <a:buNone/>
            </a:pPr>
            <a:r>
              <a:rPr lang="en"/>
              <a:t>Defining Data Science</a:t>
            </a:r>
          </a:p>
        </p:txBody>
      </p:sp>
      <p:sp>
        <p:nvSpPr>
          <p:cNvPr id="105" name="Shape 105"/>
          <p:cNvSpPr txBox="1"/>
          <p:nvPr/>
        </p:nvSpPr>
        <p:spPr>
          <a:xfrm>
            <a:off x="262050" y="982837"/>
            <a:ext cx="8619900" cy="40953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800"/>
              </a:spcAft>
              <a:buNone/>
            </a:pPr>
            <a:r>
              <a:rPr lang="en" sz="1800">
                <a:solidFill>
                  <a:srgbClr val="FFFFFF"/>
                </a:solidFill>
              </a:rPr>
              <a:t>“A data scientist… excels at </a:t>
            </a:r>
            <a:r>
              <a:rPr b="1" lang="en" sz="1800">
                <a:solidFill>
                  <a:srgbClr val="CC0000"/>
                </a:solidFill>
              </a:rPr>
              <a:t>analyzing data</a:t>
            </a:r>
            <a:r>
              <a:rPr lang="en" sz="1800">
                <a:solidFill>
                  <a:srgbClr val="FFFFFF"/>
                </a:solidFill>
              </a:rPr>
              <a:t>, particularly large amounts of data, to help a business gain a competitive edge.”</a:t>
            </a:r>
          </a:p>
          <a:p>
            <a:pPr lvl="0" rtl="0">
              <a:lnSpc>
                <a:spcPct val="115000"/>
              </a:lnSpc>
              <a:spcBef>
                <a:spcPts val="0"/>
              </a:spcBef>
              <a:spcAft>
                <a:spcPts val="1800"/>
              </a:spcAft>
              <a:buNone/>
            </a:pPr>
            <a:r>
              <a:t/>
            </a:r>
            <a:endParaRPr sz="1800">
              <a:solidFill>
                <a:srgbClr val="FFFFFF"/>
              </a:solidFill>
            </a:endParaRPr>
          </a:p>
          <a:p>
            <a:pPr lvl="0" rtl="0">
              <a:lnSpc>
                <a:spcPct val="115000"/>
              </a:lnSpc>
              <a:spcBef>
                <a:spcPts val="0"/>
              </a:spcBef>
              <a:spcAft>
                <a:spcPts val="1800"/>
              </a:spcAft>
              <a:buNone/>
            </a:pPr>
            <a:r>
              <a:rPr lang="en" sz="1800">
                <a:solidFill>
                  <a:srgbClr val="FFFFFF"/>
                </a:solidFill>
              </a:rPr>
              <a:t>“The analysis of data using the </a:t>
            </a:r>
            <a:r>
              <a:rPr b="1" lang="en" sz="1800">
                <a:solidFill>
                  <a:srgbClr val="CC0000"/>
                </a:solidFill>
              </a:rPr>
              <a:t>scientific method</a:t>
            </a:r>
            <a:r>
              <a:rPr lang="en" sz="1800">
                <a:solidFill>
                  <a:srgbClr val="FFFFFF"/>
                </a:solidFill>
              </a:rPr>
              <a:t>”</a:t>
            </a:r>
          </a:p>
          <a:p>
            <a:pPr lvl="0" rtl="0">
              <a:lnSpc>
                <a:spcPct val="115000"/>
              </a:lnSpc>
              <a:spcBef>
                <a:spcPts val="0"/>
              </a:spcBef>
              <a:spcAft>
                <a:spcPts val="1800"/>
              </a:spcAft>
              <a:buNone/>
            </a:pPr>
            <a:r>
              <a:t/>
            </a:r>
            <a:endParaRPr sz="1800">
              <a:solidFill>
                <a:srgbClr val="FFFFFF"/>
              </a:solidFill>
            </a:endParaRPr>
          </a:p>
          <a:p>
            <a:pPr lvl="0" rtl="0">
              <a:lnSpc>
                <a:spcPct val="115000"/>
              </a:lnSpc>
              <a:spcBef>
                <a:spcPts val="0"/>
              </a:spcBef>
              <a:buNone/>
            </a:pPr>
            <a:r>
              <a:rPr lang="en" sz="1800">
                <a:solidFill>
                  <a:srgbClr val="FFFFFF"/>
                </a:solidFill>
              </a:rPr>
              <a:t>“A data scientist is an individual, organization or application that performs statistical analysis, data mining and retrieval processes on a large amount of data to </a:t>
            </a:r>
            <a:r>
              <a:rPr b="1" lang="en" sz="1800">
                <a:solidFill>
                  <a:srgbClr val="CC0000"/>
                </a:solidFill>
              </a:rPr>
              <a:t>identify trends, figures and other relevant information</a:t>
            </a:r>
            <a:r>
              <a:rPr lang="en" sz="1800">
                <a:solidFill>
                  <a:srgbClr val="FFFFFF"/>
                </a:solidFill>
              </a:rPr>
              <a:t>.”</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457200" y="205978"/>
            <a:ext cx="8229600" cy="857400"/>
          </a:xfrm>
          <a:prstGeom prst="rect">
            <a:avLst/>
          </a:prstGeom>
        </p:spPr>
        <p:txBody>
          <a:bodyPr anchorCtr="0" anchor="ctr" bIns="91425" lIns="91425" rIns="91425" tIns="91425">
            <a:noAutofit/>
          </a:bodyPr>
          <a:lstStyle/>
          <a:p>
            <a:pPr lvl="0" rtl="0">
              <a:spcBef>
                <a:spcPts val="0"/>
              </a:spcBef>
              <a:buNone/>
            </a:pPr>
            <a:r>
              <a:rPr lang="en"/>
              <a:t>Understanding through Data</a:t>
            </a:r>
          </a:p>
        </p:txBody>
      </p:sp>
      <p:pic>
        <p:nvPicPr>
          <p:cNvPr id="112" name="Shape 112"/>
          <p:cNvPicPr preferRelativeResize="0"/>
          <p:nvPr/>
        </p:nvPicPr>
        <p:blipFill>
          <a:blip r:embed="rId3">
            <a:alphaModFix/>
          </a:blip>
          <a:stretch>
            <a:fillRect/>
          </a:stretch>
        </p:blipFill>
        <p:spPr>
          <a:xfrm>
            <a:off x="1730929" y="1063374"/>
            <a:ext cx="5150969" cy="3816525"/>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